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1" r:id="rId3"/>
    <p:sldId id="292" r:id="rId4"/>
    <p:sldId id="276" r:id="rId5"/>
    <p:sldId id="289" r:id="rId6"/>
    <p:sldId id="294" r:id="rId7"/>
    <p:sldId id="287" r:id="rId8"/>
    <p:sldId id="279" r:id="rId9"/>
    <p:sldId id="296" r:id="rId10"/>
    <p:sldId id="293" r:id="rId11"/>
    <p:sldId id="295" r:id="rId12"/>
    <p:sldId id="297" r:id="rId13"/>
    <p:sldId id="280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F2145"/>
    <a:srgbClr val="1D366E"/>
    <a:srgbClr val="1D7214"/>
    <a:srgbClr val="497DB9"/>
    <a:srgbClr val="377AB7"/>
    <a:srgbClr val="DDDDDD"/>
    <a:srgbClr val="B2B2B2"/>
    <a:srgbClr val="020A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 autoAdjust="0"/>
    <p:restoredTop sz="94660"/>
  </p:normalViewPr>
  <p:slideViewPr>
    <p:cSldViewPr>
      <p:cViewPr>
        <p:scale>
          <a:sx n="90" d="100"/>
          <a:sy n="90" d="100"/>
        </p:scale>
        <p:origin x="-61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1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9669607271313314"/>
          <c:y val="2.2536076238442643E-2"/>
          <c:w val="0.8736798771522869"/>
          <c:h val="0.761951978224944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0.12000000000000002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0.24000000000000005</c:v>
                </c:pt>
                <c:pt idx="2">
                  <c:v>0.44000000000000011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0.31000000000000011</c:v>
                </c:pt>
                <c:pt idx="1">
                  <c:v>0.47000000000000008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8.0000000000000029E-2</c:v>
                </c:pt>
                <c:pt idx="1">
                  <c:v>0.18000000000000005</c:v>
                </c:pt>
                <c:pt idx="2">
                  <c:v>6.0000000000000019E-2</c:v>
                </c:pt>
              </c:numCache>
            </c:numRef>
          </c:val>
        </c:ser>
        <c:shape val="cylinder"/>
        <c:axId val="79055488"/>
        <c:axId val="70549888"/>
        <c:axId val="0"/>
      </c:bar3DChart>
      <c:catAx>
        <c:axId val="79055488"/>
        <c:scaling>
          <c:orientation val="minMax"/>
        </c:scaling>
        <c:axPos val="b"/>
        <c:majorTickMark val="none"/>
        <c:tickLblPos val="nextTo"/>
        <c:crossAx val="70549888"/>
        <c:crosses val="autoZero"/>
        <c:auto val="1"/>
        <c:lblAlgn val="ctr"/>
        <c:lblOffset val="100"/>
      </c:catAx>
      <c:valAx>
        <c:axId val="705498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90554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0.31000000000000044</c:v>
                </c:pt>
                <c:pt idx="1">
                  <c:v>0.15000000000000022</c:v>
                </c:pt>
                <c:pt idx="2">
                  <c:v>0.15000000000000022</c:v>
                </c:pt>
                <c:pt idx="3">
                  <c:v>7.0000000000000034E-2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0.3800000000000005</c:v>
                </c:pt>
                <c:pt idx="1">
                  <c:v>0.47000000000000008</c:v>
                </c:pt>
                <c:pt idx="2">
                  <c:v>0.47000000000000008</c:v>
                </c:pt>
                <c:pt idx="3">
                  <c:v>0.47000000000000008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0.31000000000000044</c:v>
                </c:pt>
                <c:pt idx="1">
                  <c:v>0.3800000000000005</c:v>
                </c:pt>
                <c:pt idx="2">
                  <c:v>0.3800000000000005</c:v>
                </c:pt>
                <c:pt idx="3">
                  <c:v>0.15000000000000022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0.31000000000000044</c:v>
                </c:pt>
              </c:numCache>
            </c:numRef>
          </c:val>
        </c:ser>
        <c:dLbls>
          <c:showVal val="1"/>
        </c:dLbls>
        <c:gapWidth val="75"/>
        <c:shape val="cylinder"/>
        <c:axId val="70639616"/>
        <c:axId val="70641152"/>
        <c:axId val="0"/>
      </c:bar3DChart>
      <c:catAx>
        <c:axId val="70639616"/>
        <c:scaling>
          <c:orientation val="minMax"/>
        </c:scaling>
        <c:axPos val="b"/>
        <c:majorTickMark val="none"/>
        <c:tickLblPos val="nextTo"/>
        <c:crossAx val="70641152"/>
        <c:crosses val="autoZero"/>
        <c:auto val="1"/>
        <c:lblAlgn val="ctr"/>
        <c:lblOffset val="100"/>
      </c:catAx>
      <c:valAx>
        <c:axId val="706411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06396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'Лист1'!$B$2:$B$5</c:f>
              <c:numCache>
                <c:formatCode>0%</c:formatCode>
                <c:ptCount val="4"/>
                <c:pt idx="0">
                  <c:v>0.12000000000000002</c:v>
                </c:pt>
                <c:pt idx="1">
                  <c:v>0.18000000000000024</c:v>
                </c:pt>
                <c:pt idx="2">
                  <c:v>0.12000000000000002</c:v>
                </c:pt>
                <c:pt idx="3">
                  <c:v>0.18000000000000024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середній 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'Лист1'!$C$2:$C$5</c:f>
              <c:numCache>
                <c:formatCode>0%</c:formatCode>
                <c:ptCount val="4"/>
                <c:pt idx="0">
                  <c:v>0.35000000000000031</c:v>
                </c:pt>
                <c:pt idx="1">
                  <c:v>0.23</c:v>
                </c:pt>
                <c:pt idx="2">
                  <c:v>0.23</c:v>
                </c:pt>
                <c:pt idx="3">
                  <c:v>0.18000000000000024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'Лист1'!$D$2:$D$5</c:f>
              <c:numCache>
                <c:formatCode>0%</c:formatCode>
                <c:ptCount val="4"/>
                <c:pt idx="0">
                  <c:v>0.35000000000000031</c:v>
                </c:pt>
                <c:pt idx="1">
                  <c:v>0.47000000000000008</c:v>
                </c:pt>
                <c:pt idx="2">
                  <c:v>0.53</c:v>
                </c:pt>
                <c:pt idx="3">
                  <c:v>0.52</c:v>
                </c:pt>
              </c:numCache>
            </c:numRef>
          </c:val>
        </c:ser>
        <c:ser>
          <c:idx val="3"/>
          <c:order val="3"/>
          <c:tx>
            <c:strRef>
              <c:f>'Лист1'!$E$1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'Лист1'!$A$2:$A$5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'Лист1'!$E$2:$E$5</c:f>
              <c:numCache>
                <c:formatCode>0%</c:formatCode>
                <c:ptCount val="4"/>
                <c:pt idx="0">
                  <c:v>0.18000000000000024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0.12000000000000002</c:v>
                </c:pt>
              </c:numCache>
            </c:numRef>
          </c:val>
        </c:ser>
        <c:dLbls>
          <c:showVal val="1"/>
        </c:dLbls>
        <c:gapWidth val="75"/>
        <c:shape val="cylinder"/>
        <c:axId val="70772608"/>
        <c:axId val="70774144"/>
        <c:axId val="0"/>
      </c:bar3DChart>
      <c:catAx>
        <c:axId val="70772608"/>
        <c:scaling>
          <c:orientation val="minMax"/>
        </c:scaling>
        <c:axPos val="b"/>
        <c:majorTickMark val="none"/>
        <c:tickLblPos val="nextTo"/>
        <c:crossAx val="70774144"/>
        <c:crosses val="autoZero"/>
        <c:auto val="1"/>
        <c:lblAlgn val="ctr"/>
        <c:lblOffset val="100"/>
      </c:catAx>
      <c:valAx>
        <c:axId val="707741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07726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6.0000000000000039E-2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0.56000000000000005</c:v>
                </c:pt>
                <c:pt idx="3">
                  <c:v>0.60000000000000064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0.44000000000000011</c:v>
                </c:pt>
                <c:pt idx="1">
                  <c:v>0.3800000000000005</c:v>
                </c:pt>
                <c:pt idx="2">
                  <c:v>0.3800000000000005</c:v>
                </c:pt>
                <c:pt idx="3">
                  <c:v>0.33000000000000057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І семестр</c:v>
                </c:pt>
                <c:pt idx="1">
                  <c:v>ІІ семестр</c:v>
                </c:pt>
                <c:pt idx="2">
                  <c:v>рік</c:v>
                </c:pt>
                <c:pt idx="3">
                  <c:v>ДПА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6.0000000000000039E-2</c:v>
                </c:pt>
                <c:pt idx="1">
                  <c:v>6.0000000000000039E-2</c:v>
                </c:pt>
                <c:pt idx="2">
                  <c:v>6.0000000000000039E-2</c:v>
                </c:pt>
                <c:pt idx="3">
                  <c:v>7.0000000000000034E-2</c:v>
                </c:pt>
              </c:numCache>
            </c:numRef>
          </c:val>
        </c:ser>
        <c:dLbls>
          <c:showVal val="1"/>
        </c:dLbls>
        <c:gapWidth val="75"/>
        <c:shape val="cylinder"/>
        <c:axId val="79038720"/>
        <c:axId val="79114240"/>
        <c:axId val="0"/>
      </c:bar3DChart>
      <c:catAx>
        <c:axId val="79038720"/>
        <c:scaling>
          <c:orientation val="minMax"/>
        </c:scaling>
        <c:axPos val="b"/>
        <c:majorTickMark val="none"/>
        <c:tickLblPos val="nextTo"/>
        <c:crossAx val="79114240"/>
        <c:crosses val="autoZero"/>
        <c:auto val="1"/>
        <c:lblAlgn val="ctr"/>
        <c:lblOffset val="100"/>
      </c:catAx>
      <c:valAx>
        <c:axId val="791142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90387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/>
            <a:ahLst/>
            <a:cxnLst>
              <a:cxn ang="0">
                <a:pos x="5865" y="2870"/>
              </a:cxn>
              <a:cxn ang="0">
                <a:pos x="4934" y="3427"/>
              </a:cxn>
              <a:cxn ang="0">
                <a:pos x="3003" y="3839"/>
              </a:cxn>
              <a:cxn ang="0">
                <a:pos x="1319" y="3610"/>
              </a:cxn>
              <a:cxn ang="0">
                <a:pos x="145" y="2327"/>
              </a:cxn>
              <a:cxn ang="0">
                <a:pos x="519" y="553"/>
              </a:cxn>
              <a:cxn ang="0">
                <a:pos x="1130" y="8"/>
              </a:cxn>
              <a:cxn ang="0">
                <a:pos x="98" y="0"/>
              </a:cxn>
              <a:cxn ang="0">
                <a:pos x="94" y="4328"/>
              </a:cxn>
              <a:cxn ang="0">
                <a:pos x="5862" y="4333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/>
            <a:ahLst/>
            <a:cxnLst>
              <a:cxn ang="0">
                <a:pos x="0" y="445"/>
              </a:cxn>
              <a:cxn ang="0">
                <a:pos x="0" y="4322"/>
              </a:cxn>
              <a:cxn ang="0">
                <a:pos x="3976" y="4325"/>
              </a:cxn>
              <a:cxn ang="0">
                <a:pos x="4975" y="3860"/>
              </a:cxn>
              <a:cxn ang="0">
                <a:pos x="5770" y="3261"/>
              </a:cxn>
              <a:cxn ang="0">
                <a:pos x="5770" y="2818"/>
              </a:cxn>
              <a:cxn ang="0">
                <a:pos x="4865" y="3312"/>
              </a:cxn>
              <a:cxn ang="0">
                <a:pos x="2853" y="3778"/>
              </a:cxn>
              <a:cxn ang="0">
                <a:pos x="1025" y="3403"/>
              </a:cxn>
              <a:cxn ang="0">
                <a:pos x="129" y="2288"/>
              </a:cxn>
              <a:cxn ang="0">
                <a:pos x="531" y="514"/>
              </a:cxn>
              <a:cxn ang="0">
                <a:pos x="1080" y="2"/>
              </a:cxn>
              <a:cxn ang="0">
                <a:pos x="481" y="0"/>
              </a:cxn>
              <a:cxn ang="0">
                <a:pos x="184" y="248"/>
              </a:cxn>
              <a:cxn ang="0">
                <a:pos x="0" y="445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B7C7EFA7-F147-4CBE-942B-1AA12ED60B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00" b="1"/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BA6E-F83E-4825-B1E0-A474794C3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28C45-CC5B-4C7D-AD7A-21AE9D1D5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D03E25C-6503-4E8F-8E64-E2BF5102A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67F0-C322-4574-AF45-FF71AD822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DFDC5-7A66-4FA7-B46C-689289D5A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9FAD7-5E6B-4E9B-B07D-BFDF35082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93D42-546F-4700-9227-18809B576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6205C-FD84-4AB1-BB0A-3169EABED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203F8-F2F0-4C64-B76C-3E3DA47AE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14035-A2E7-406A-A6A8-4C2AEDC31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C3FA0-DDF7-4994-BBBC-94C825B5F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/>
            <a:ahLst/>
            <a:cxnLst>
              <a:cxn ang="0">
                <a:pos x="6" y="1072"/>
              </a:cxn>
              <a:cxn ang="0">
                <a:pos x="0" y="356"/>
              </a:cxn>
              <a:cxn ang="0">
                <a:pos x="1975" y="914"/>
              </a:cxn>
              <a:cxn ang="0">
                <a:pos x="5769" y="0"/>
              </a:cxn>
              <a:cxn ang="0">
                <a:pos x="5766" y="1072"/>
              </a:cxn>
              <a:cxn ang="0">
                <a:pos x="6" y="1072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/>
            <a:ahLst/>
            <a:cxnLst>
              <a:cxn ang="0">
                <a:pos x="6" y="690"/>
              </a:cxn>
              <a:cxn ang="0">
                <a:pos x="0" y="362"/>
              </a:cxn>
              <a:cxn ang="0">
                <a:pos x="1999" y="603"/>
              </a:cxn>
              <a:cxn ang="0">
                <a:pos x="5766" y="0"/>
              </a:cxn>
              <a:cxn ang="0">
                <a:pos x="5766" y="690"/>
              </a:cxn>
              <a:cxn ang="0">
                <a:pos x="6" y="690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92F8CA-8CAB-4811-A073-9BDD9F271D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468544" cy="3934543"/>
          </a:xfrm>
        </p:spPr>
        <p:txBody>
          <a:bodyPr/>
          <a:lstStyle/>
          <a:p>
            <a: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Творчий звіт </a:t>
            </a:r>
            <a:b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вчителя географії </a:t>
            </a:r>
            <a:r>
              <a:rPr lang="uk-UA" sz="4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Ієвлєвої</a:t>
            </a:r>
            <a: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В.І.</a:t>
            </a:r>
            <a:b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теми:  </a:t>
            </a:r>
            <a: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5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“Використання</a:t>
            </a:r>
            <a:r>
              <a:rPr lang="uk-UA" sz="5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здоров’язберігаючих</a:t>
            </a:r>
            <a:r>
              <a:rPr lang="uk-UA" sz="5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технологій на уроках </a:t>
            </a:r>
            <a:r>
              <a:rPr lang="uk-UA" sz="54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географії”</a:t>
            </a:r>
            <a:r>
              <a:rPr lang="uk-UA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УПРАВЛІННЯ ОСВІТИ МАКІЇВСЬКОЇ МІСЬКОЇ РАДИ</a:t>
            </a:r>
            <a:b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МАКІЇВСЬКИЙ НАВЧАЛЬНО-МЕТОДИЧНИЙ ЦЕНТР</a:t>
            </a:r>
            <a:b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МАКІЇВСЬКА ЗАГАЛЬНООСВІТНЯ ШКОЛА І-ІІ СТУПЕНІВ №91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5896" y="6309320"/>
            <a:ext cx="1800200" cy="54868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013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r>
              <a:rPr lang="uk-UA" dirty="0"/>
              <a:t> </a:t>
            </a:r>
            <a:br>
              <a:rPr lang="uk-UA" dirty="0"/>
            </a:br>
            <a:r>
              <a:rPr lang="uk-UA" dirty="0" smtClean="0"/>
              <a:t>2009-2010 навчальний рік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435975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2010-2011 навчальний рік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2011-2012 навчальний рік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AutoShape 3"/>
          <p:cNvSpPr>
            <a:spLocks noChangeArrowheads="1"/>
          </p:cNvSpPr>
          <p:nvPr/>
        </p:nvSpPr>
        <p:spPr bwMode="invGray">
          <a:xfrm>
            <a:off x="1259632" y="764704"/>
            <a:ext cx="5562600" cy="6093296"/>
          </a:xfrm>
          <a:prstGeom prst="rightArrow">
            <a:avLst>
              <a:gd name="adj1" fmla="val 79306"/>
              <a:gd name="adj2" fmla="val 30646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uk-UA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323528" y="1052736"/>
            <a:ext cx="4320480" cy="122413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395536" y="2492896"/>
            <a:ext cx="4248472" cy="12961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blackWhite">
          <a:xfrm>
            <a:off x="395536" y="4005064"/>
            <a:ext cx="4248472" cy="12961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6156176" y="2852936"/>
            <a:ext cx="32004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32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Перспективи </a:t>
            </a:r>
          </a:p>
          <a:p>
            <a:pPr algn="ctr"/>
            <a:endParaRPr lang="uk-UA" sz="3200" b="1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uk-UA" sz="3200" b="1" dirty="0" smtClean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розвитку</a:t>
            </a:r>
            <a:endParaRPr lang="en-US" sz="3200" b="1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95536" y="1269341"/>
            <a:ext cx="38164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Пошук кола соціальних партнерів.</a:t>
            </a:r>
            <a:endParaRPr kumimoji="0" lang="uk-UA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636912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Поповнення кейсу навчально-методичного забезпечення з теми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“Здоров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язберігаючі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технології на уроках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географії”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07707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Розповсюдження досвіду на міському методичному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обєднанні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вчителів географії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“Здоров’язберігаючий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урок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географії”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blackWhite">
          <a:xfrm>
            <a:off x="323528" y="5517232"/>
            <a:ext cx="4320480" cy="115212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95537" y="5553185"/>
            <a:ext cx="38884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Публікації з проблеми досвіду у міському педагогічному журналі «Кредо» </a:t>
            </a:r>
            <a:endParaRPr kumimoji="0" lang="uk-UA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 advTm="12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Література</a:t>
            </a:r>
          </a:p>
          <a:p>
            <a:pPr algn="l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Антонова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Л.Н. Психологические основания реализации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здоровьесберегающих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технологий  в образовательных учреждениях/ Л.Н. Антонова, Т.И. Шульга, К.Г.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Эрдынеева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- М.: Изд-во МГОУ, 2004.-100с. - (Областная целевая программа «Развитие образования Московской области на 2001-2005 гг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.»).</a:t>
            </a:r>
            <a:endParaRPr lang="uk-UA" sz="1400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2.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Вайнер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Э.Н.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Формирование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здоровьесберегающией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среды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системе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общего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образования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// Валеология.-2004.-№1.-С.21-26.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3.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Вашлаева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Л.П., Панина Т.С.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Теория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и практика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формирования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здоровьесберегающей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стратегии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педагога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условиях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повышения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квалификации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// Валеология.-2004.-№4.-С.93-98.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4.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Здоровьесберегающая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деятельность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школы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учебно-воспитательном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процессе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проблемы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и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пути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их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решения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// Школа.-2005.-№3.-С.52-87. 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5.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Іонова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О.М. Функції шкільної освіти і здоров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’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я дитини // Валеологія: сучасний стан, напрямки та перспективи розвитку: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Матер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ІІІ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міжнар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Наук.-практич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конф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.: У 2-х т. – Харків: ХНУ, 2005. – Т. 1. – с. 98-103.</a:t>
            </a:r>
          </a:p>
          <a:p>
            <a:pPr lvl="0" algn="l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6.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Науменко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Ю.В. Концепция образования, формирующего здоровье школьников // Директор школы. Украина. – 2004. - № 5. – с. 96-102.</a:t>
            </a:r>
            <a:endParaRPr lang="uk-UA" sz="1400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lvl="0" algn="l"/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7.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Новые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технологии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образовании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и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воспитании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детей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: [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гендер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подход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обучении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и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воспитании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психол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аспект]/ С.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Чубарова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, Г.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Козловская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, В.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Еремеева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//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Развитие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личности.-№2.-С.171-187.</a:t>
            </a:r>
          </a:p>
          <a:p>
            <a:pPr lvl="0" algn="l"/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8. Омельченко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Л.П., Омельченко О.В. Здоров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’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ятворча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педагогіка. – Х.: Вид. група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“Основа”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, 2008. – 205 с.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9. 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Петров К.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Здровьесберегающая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деятельность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школе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//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Воспитание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школьников.-2005.-№2.-С.19-22.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10. Смирнов 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Н.К.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Здоровьесберегающие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образовательные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технологии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в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современной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школе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- М.: АПК и ПРО,2002.-121с.</a:t>
            </a:r>
          </a:p>
          <a:p>
            <a:pPr lvl="0" algn="l"/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11. </a:t>
            </a:r>
            <a:r>
              <a:rPr lang="uk-UA" sz="1400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Современные</a:t>
            </a:r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технологии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сохранения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и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укрепления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здоровья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детей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Учеб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пособие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/ Под. </a:t>
            </a:r>
            <a:r>
              <a:rPr lang="uk-UA" sz="1400" dirty="0" err="1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общ</a:t>
            </a:r>
            <a:r>
              <a:rPr lang="uk-UA" sz="1400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. ред. Н.В. Сократова. – М.: ТЦ Сфера, 2005. – 224 с.</a:t>
            </a:r>
          </a:p>
          <a:p>
            <a:endParaRPr lang="uk-UA" dirty="0" smtClean="0"/>
          </a:p>
          <a:p>
            <a:endParaRPr lang="en-US" dirty="0"/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752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uk-UA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</a:endParaRPr>
          </a:p>
        </p:txBody>
      </p:sp>
    </p:spTree>
  </p:cSld>
  <p:clrMapOvr>
    <a:masterClrMapping/>
  </p:clrMapOvr>
  <p:transition spd="slow" advTm="1200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АКТУАЛЬНІСТЬ ПРОБЛЕМИ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66800"/>
            <a:ext cx="8964488" cy="5059363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Наприкінці ХХ – початку ХХІ сто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іття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спостерігається стійке погіршення стану здоров’я школярів. Вчені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язують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цю проблему з такими факторами: стресами, дефіцитом життєво важливих для організму живильних речовин, проживанням в екологічно несприятливих умовах, неблагополучною соціальною ситуацією.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Нова парадигма педагогіки зміщує центр проблем з формування знань, умінь та навичок на цілісний розвиток особистості. У цих умовах зростає соціальна й педагогічна значимість збереження здоров’я дітей у процесі освітньої діяльності.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 advTm="12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ТЕОРЕТИЧНА ОСНОВА ДОСВІДУ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2800" dirty="0" smtClean="0"/>
              <a:t>		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Теоретичною основою педагогічної діяльності щодо створення </a:t>
            </a:r>
            <a:r>
              <a:rPr lang="uk-U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здоров’язберігаючого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освітнього середовища є правильне, науково обґрунтоване розуміння сутності здоров’я. Найважливіший етап у формуванні здоров’я як системи, за думкою експертів Всесвітньої Організації Охорони Здоров’я, припадає на підлітковий вік. Причинами порушення здоров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у цьому віці є емоційні стреси та інші </a:t>
            </a:r>
            <a:r>
              <a:rPr lang="uk-U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“шкільні”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фактори</a:t>
            </a:r>
            <a:endParaRPr lang="uk-UA" sz="2800" dirty="0" smtClean="0"/>
          </a:p>
          <a:p>
            <a:endParaRPr lang="uk-UA" dirty="0"/>
          </a:p>
        </p:txBody>
      </p:sp>
    </p:spTree>
  </p:cSld>
  <p:clrMapOvr>
    <a:masterClrMapping/>
  </p:clrMapOvr>
  <p:transition spd="slow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48" name="Group 88"/>
          <p:cNvGrpSpPr>
            <a:grpSpLocks/>
          </p:cNvGrpSpPr>
          <p:nvPr/>
        </p:nvGrpSpPr>
        <p:grpSpPr bwMode="auto">
          <a:xfrm>
            <a:off x="179512" y="1772816"/>
            <a:ext cx="762000" cy="665163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41052" name="Group 92"/>
          <p:cNvGrpSpPr>
            <a:grpSpLocks/>
          </p:cNvGrpSpPr>
          <p:nvPr/>
        </p:nvGrpSpPr>
        <p:grpSpPr bwMode="auto">
          <a:xfrm>
            <a:off x="179512" y="2780928"/>
            <a:ext cx="762000" cy="665163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899592" y="1828800"/>
            <a:ext cx="824440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uk-UA" sz="2400" dirty="0"/>
              <a:t>Концепція </a:t>
            </a:r>
            <a:r>
              <a:rPr lang="uk-UA" sz="2400" dirty="0" err="1"/>
              <a:t>здоров’язберігаючого</a:t>
            </a:r>
            <a:r>
              <a:rPr lang="uk-UA" sz="2400" dirty="0"/>
              <a:t> навчання (А.І. </a:t>
            </a:r>
            <a:r>
              <a:rPr lang="uk-UA" sz="2400" dirty="0" err="1"/>
              <a:t>Севрук</a:t>
            </a:r>
            <a:r>
              <a:rPr lang="uk-UA" sz="2400" dirty="0"/>
              <a:t>, Є.А. </a:t>
            </a:r>
            <a:r>
              <a:rPr lang="uk-UA" sz="2400" dirty="0" err="1"/>
              <a:t>Юнина</a:t>
            </a:r>
            <a:r>
              <a:rPr lang="uk-UA" sz="2400" dirty="0"/>
              <a:t>).</a:t>
            </a:r>
          </a:p>
          <a:p>
            <a:pPr eaLnBrk="0" hangingPunct="0"/>
            <a:endParaRPr lang="en-US" sz="2400" dirty="0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395536" y="184482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1</a:t>
            </a:r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899592" y="2743200"/>
            <a:ext cx="79928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400" dirty="0"/>
              <a:t>Теоретичні і методичні засади формування культури здоров</a:t>
            </a:r>
            <a:r>
              <a:rPr lang="ru-RU" sz="2400" dirty="0"/>
              <a:t>’</a:t>
            </a:r>
            <a:r>
              <a:rPr lang="uk-UA" sz="2400" dirty="0"/>
              <a:t>я школярів    (</a:t>
            </a:r>
            <a:r>
              <a:rPr lang="uk-UA" sz="2400" dirty="0" err="1"/>
              <a:t>Горащук</a:t>
            </a:r>
            <a:r>
              <a:rPr lang="uk-UA" sz="2400" dirty="0"/>
              <a:t> В.П.).</a:t>
            </a:r>
            <a:endParaRPr lang="en-US" sz="2400" dirty="0"/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395536" y="285293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2</a:t>
            </a:r>
          </a:p>
        </p:txBody>
      </p:sp>
      <p:grpSp>
        <p:nvGrpSpPr>
          <p:cNvPr id="41062" name="Group 102"/>
          <p:cNvGrpSpPr>
            <a:grpSpLocks/>
          </p:cNvGrpSpPr>
          <p:nvPr/>
        </p:nvGrpSpPr>
        <p:grpSpPr bwMode="auto">
          <a:xfrm>
            <a:off x="179512" y="3717032"/>
            <a:ext cx="762000" cy="665163"/>
            <a:chOff x="1110" y="2656"/>
            <a:chExt cx="1549" cy="1351"/>
          </a:xfrm>
        </p:grpSpPr>
        <p:sp>
          <p:nvSpPr>
            <p:cNvPr id="41063" name="AutoShape 103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64" name="AutoShape 104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65" name="AutoShape 105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41066" name="Group 106"/>
          <p:cNvGrpSpPr>
            <a:grpSpLocks/>
          </p:cNvGrpSpPr>
          <p:nvPr/>
        </p:nvGrpSpPr>
        <p:grpSpPr bwMode="auto">
          <a:xfrm>
            <a:off x="179512" y="4509120"/>
            <a:ext cx="762000" cy="665163"/>
            <a:chOff x="3174" y="2656"/>
            <a:chExt cx="1549" cy="1351"/>
          </a:xfrm>
        </p:grpSpPr>
        <p:sp>
          <p:nvSpPr>
            <p:cNvPr id="41067" name="AutoShape 107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68" name="AutoShape 108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41069" name="AutoShape 109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971600" y="3635375"/>
            <a:ext cx="8172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uk-UA" sz="2400" dirty="0"/>
              <a:t>Концепція освіти, яка формує здоров</a:t>
            </a:r>
            <a:r>
              <a:rPr lang="ru-RU" sz="2400" dirty="0"/>
              <a:t>’</a:t>
            </a:r>
            <a:r>
              <a:rPr lang="uk-UA" sz="2400" dirty="0"/>
              <a:t>я школярів (Науменко Ю.В.).</a:t>
            </a:r>
          </a:p>
          <a:p>
            <a:pPr eaLnBrk="0" hangingPunct="0"/>
            <a:endParaRPr lang="en-US" sz="2400" dirty="0"/>
          </a:p>
        </p:txBody>
      </p:sp>
      <p:sp>
        <p:nvSpPr>
          <p:cNvPr id="41072" name="Text Box 112"/>
          <p:cNvSpPr txBox="1">
            <a:spLocks noChangeArrowheads="1"/>
          </p:cNvSpPr>
          <p:nvPr/>
        </p:nvSpPr>
        <p:spPr bwMode="gray">
          <a:xfrm>
            <a:off x="395536" y="386104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3</a:t>
            </a:r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971600" y="4509120"/>
            <a:ext cx="792088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400" dirty="0" err="1"/>
              <a:t>Здоров’язберігаючі</a:t>
            </a:r>
            <a:r>
              <a:rPr lang="uk-UA" sz="2400" dirty="0"/>
              <a:t> освітні технології (Н.К. Смирнов, В.Д. </a:t>
            </a:r>
            <a:r>
              <a:rPr lang="uk-UA" sz="2400" dirty="0" err="1"/>
              <a:t>Сонькин</a:t>
            </a:r>
            <a:r>
              <a:rPr lang="uk-UA" sz="2400" dirty="0"/>
              <a:t>, О.В. Петров)</a:t>
            </a:r>
            <a:endParaRPr lang="en-US" sz="2400" dirty="0"/>
          </a:p>
        </p:txBody>
      </p:sp>
      <p:sp>
        <p:nvSpPr>
          <p:cNvPr id="41075" name="Text Box 115"/>
          <p:cNvSpPr txBox="1">
            <a:spLocks noChangeArrowheads="1"/>
          </p:cNvSpPr>
          <p:nvPr/>
        </p:nvSpPr>
        <p:spPr bwMode="gray">
          <a:xfrm>
            <a:off x="395536" y="458112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4</a:t>
            </a:r>
          </a:p>
        </p:txBody>
      </p: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4082"/>
          </a:xfrm>
        </p:spPr>
        <p:txBody>
          <a:bodyPr/>
          <a:lstStyle/>
          <a:p>
            <a:r>
              <a:rPr lang="uk-UA" sz="3600" dirty="0"/>
              <a:t>Теоретичну основу досвіду складають:</a:t>
            </a:r>
          </a:p>
        </p:txBody>
      </p:sp>
    </p:spTree>
  </p:cSld>
  <p:clrMapOvr>
    <a:masterClrMapping/>
  </p:clrMapOvr>
  <p:transition spd="slow" advTm="1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uk-UA" dirty="0"/>
              <a:t>РЕЗУЛЬТАТИВНІСТЬ ДОСВІДУ</a:t>
            </a:r>
            <a:endParaRPr lang="en-US" dirty="0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invGray">
          <a:xfrm rot="10800000">
            <a:off x="1403648" y="2420888"/>
            <a:ext cx="6481712" cy="194421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2"/>
              </a:gs>
              <a:gs pos="100000">
                <a:srgbClr val="0F21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blackWhite">
          <a:xfrm>
            <a:off x="179512" y="980728"/>
            <a:ext cx="8964488" cy="129614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Результативність реалізації </a:t>
            </a:r>
            <a:r>
              <a:rPr lang="uk-UA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індивідуального проекту </a:t>
            </a:r>
            <a:endParaRPr lang="uk-UA" sz="24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підтверджується </a:t>
            </a:r>
            <a:r>
              <a:rPr lang="uk-UA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досягненнями учнів:</a:t>
            </a:r>
          </a:p>
          <a:p>
            <a:pPr algn="ctr"/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ltGray">
          <a:xfrm>
            <a:off x="1176338" y="5570538"/>
            <a:ext cx="1069975" cy="296862"/>
          </a:xfrm>
          <a:prstGeom prst="ellipse">
            <a:avLst/>
          </a:prstGeom>
          <a:solidFill>
            <a:srgbClr val="0F2145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gray">
          <a:xfrm>
            <a:off x="179512" y="4365104"/>
            <a:ext cx="2088232" cy="2016224"/>
          </a:xfrm>
          <a:prstGeom prst="ellipse">
            <a:avLst/>
          </a:prstGeom>
          <a:gradFill rotWithShape="1">
            <a:gsLst>
              <a:gs pos="0">
                <a:schemeClr val="accent2">
                  <a:alpha val="85001"/>
                </a:schemeClr>
              </a:gs>
              <a:gs pos="100000">
                <a:schemeClr val="accent2">
                  <a:gamma/>
                  <a:shade val="6352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57355" name="Picture 11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947738" y="4205288"/>
            <a:ext cx="977900" cy="977900"/>
          </a:xfrm>
          <a:prstGeom prst="rect">
            <a:avLst/>
          </a:prstGeom>
          <a:noFill/>
        </p:spPr>
      </p:pic>
      <p:sp>
        <p:nvSpPr>
          <p:cNvPr id="57356" name="Text Box 12"/>
          <p:cNvSpPr txBox="1">
            <a:spLocks noChangeArrowheads="1"/>
          </p:cNvSpPr>
          <p:nvPr/>
        </p:nvSpPr>
        <p:spPr bwMode="white">
          <a:xfrm>
            <a:off x="179512" y="4653136"/>
            <a:ext cx="216175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2005 рік –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Паталаха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Юлія – ІХ місце – міський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етап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ltGray">
          <a:xfrm>
            <a:off x="3048000" y="5570538"/>
            <a:ext cx="1069975" cy="296862"/>
          </a:xfrm>
          <a:prstGeom prst="ellipse">
            <a:avLst/>
          </a:prstGeom>
          <a:solidFill>
            <a:srgbClr val="0F2145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gray">
          <a:xfrm>
            <a:off x="2483768" y="4293096"/>
            <a:ext cx="2016224" cy="2016224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57362" name="Picture 18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852738" y="4191000"/>
            <a:ext cx="977900" cy="977900"/>
          </a:xfrm>
          <a:prstGeom prst="rect">
            <a:avLst/>
          </a:prstGeom>
          <a:noFill/>
        </p:spPr>
      </p:pic>
      <p:sp>
        <p:nvSpPr>
          <p:cNvPr id="57363" name="Text Box 19"/>
          <p:cNvSpPr txBox="1">
            <a:spLocks noChangeArrowheads="1"/>
          </p:cNvSpPr>
          <p:nvPr/>
        </p:nvSpPr>
        <p:spPr bwMode="white">
          <a:xfrm>
            <a:off x="2627784" y="4509120"/>
            <a:ext cx="1944217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2008 рік –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Бердников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Артем – </a:t>
            </a:r>
            <a:endParaRPr lang="uk-U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 місце – міський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етап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ltGray">
          <a:xfrm>
            <a:off x="5087938" y="5570538"/>
            <a:ext cx="1069975" cy="296862"/>
          </a:xfrm>
          <a:prstGeom prst="ellipse">
            <a:avLst/>
          </a:prstGeom>
          <a:solidFill>
            <a:srgbClr val="0F2145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gray">
          <a:xfrm>
            <a:off x="4572000" y="4365104"/>
            <a:ext cx="2088232" cy="1944216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57369" name="Picture 2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833938" y="4191000"/>
            <a:ext cx="977900" cy="977900"/>
          </a:xfrm>
          <a:prstGeom prst="rect">
            <a:avLst/>
          </a:prstGeom>
          <a:noFill/>
        </p:spPr>
      </p:pic>
      <p:sp>
        <p:nvSpPr>
          <p:cNvPr id="57370" name="Text Box 26"/>
          <p:cNvSpPr txBox="1">
            <a:spLocks noChangeArrowheads="1"/>
          </p:cNvSpPr>
          <p:nvPr/>
        </p:nvSpPr>
        <p:spPr bwMode="white">
          <a:xfrm>
            <a:off x="4716016" y="4581128"/>
            <a:ext cx="1801247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2010 рік –   Марченко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Ірина–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uk-U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ІІ місце – міський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етап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ltGray">
          <a:xfrm>
            <a:off x="7010400" y="5570538"/>
            <a:ext cx="1069975" cy="296862"/>
          </a:xfrm>
          <a:prstGeom prst="ellipse">
            <a:avLst/>
          </a:prstGeom>
          <a:solidFill>
            <a:srgbClr val="0F2145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gray">
          <a:xfrm>
            <a:off x="6876256" y="4365104"/>
            <a:ext cx="2016224" cy="1944216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2549"/>
                  <a:invGamma/>
                </a:schemeClr>
              </a:gs>
            </a:gsLst>
            <a:lin ang="27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pic>
        <p:nvPicPr>
          <p:cNvPr id="57376" name="Picture 32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815138" y="4191000"/>
            <a:ext cx="977900" cy="977900"/>
          </a:xfrm>
          <a:prstGeom prst="rect">
            <a:avLst/>
          </a:prstGeom>
          <a:noFill/>
        </p:spPr>
      </p:pic>
      <p:sp>
        <p:nvSpPr>
          <p:cNvPr id="57377" name="Text Box 33"/>
          <p:cNvSpPr txBox="1">
            <a:spLocks noChangeArrowheads="1"/>
          </p:cNvSpPr>
          <p:nvPr/>
        </p:nvSpPr>
        <p:spPr bwMode="white">
          <a:xfrm>
            <a:off x="6876256" y="4581128"/>
            <a:ext cx="2042637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2011 рік – Черненко Дмитро – </a:t>
            </a:r>
            <a:endParaRPr lang="uk-U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ІІІ 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місце – міський рівень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11760" y="2276872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Учні беруть участь  у міських та обласних етапах Всеукраїнської учнівської олімпіади </a:t>
            </a:r>
          </a:p>
          <a:p>
            <a:pPr algn="ct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 географії: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899592" y="1124744"/>
            <a:ext cx="7272808" cy="1440160"/>
          </a:xfrm>
          <a:prstGeom prst="downArrow">
            <a:avLst/>
          </a:prstGeom>
          <a:ln>
            <a:solidFill>
              <a:srgbClr val="0F2145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708920"/>
            <a:ext cx="8496944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683568" y="2708920"/>
            <a:ext cx="77768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Марченко Ірина в 2010 році виконала науково-дослідницьку роботу за темою </a:t>
            </a:r>
            <a:r>
              <a:rPr kumimoji="0" lang="uk-UA" sz="20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“Історія</a:t>
            </a:r>
            <a:r>
              <a:rPr kumimoji="0" lang="uk-UA" sz="20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 геологічного розвитку </a:t>
            </a:r>
            <a:r>
              <a:rPr kumimoji="0" lang="uk-UA" sz="20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Донбасу”</a:t>
            </a:r>
            <a:r>
              <a:rPr kumimoji="0" lang="uk-UA" sz="20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kumimoji="0" lang="uk-UA" sz="2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077072"/>
            <a:ext cx="8496944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Черненко Дмитро в 2010 році виконав науково-дослідницьку роботу за темою «Топоніміка Макіївки» на шкільному етапі конкурсу-захисту науково-дослідницьких робіт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445224"/>
            <a:ext cx="8496944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Команда учнів 8-9 класів зайняла ІІІ місце на міському конкурсі екологічних агітаційних бригад. Учні брали участь в міських змаганнях з інтелектуальних ігор.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FFFF99"/>
                </a:solidFill>
              </a:rPr>
              <a:t>РЕЗУЛЬТАТИВНІСТЬ ДОСВІДУ</a:t>
            </a:r>
            <a:endParaRPr lang="uk-UA" sz="4000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spd="slow" advTm="12000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Методична </a:t>
            </a:r>
            <a:r>
              <a:rPr lang="uk-UA" dirty="0" smtClean="0"/>
              <a:t>робота</a:t>
            </a:r>
            <a:endParaRPr lang="en-US" dirty="0"/>
          </a:p>
        </p:txBody>
      </p:sp>
      <p:sp>
        <p:nvSpPr>
          <p:cNvPr id="55387" name="AutoShape 91"/>
          <p:cNvSpPr>
            <a:spLocks noChangeArrowheads="1"/>
          </p:cNvSpPr>
          <p:nvPr/>
        </p:nvSpPr>
        <p:spPr bwMode="gray">
          <a:xfrm>
            <a:off x="251520" y="1340768"/>
            <a:ext cx="2376264" cy="3312368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2">
              <a:srgbClr val="000000">
                <a:alpha val="50000"/>
              </a:srgbClr>
            </a:prstShdw>
          </a:effectLst>
        </p:spPr>
        <p:txBody>
          <a:bodyPr wrap="none" anchor="ctr"/>
          <a:lstStyle/>
          <a:p>
            <a:endParaRPr lang="uk-UA"/>
          </a:p>
        </p:txBody>
      </p:sp>
      <p:sp>
        <p:nvSpPr>
          <p:cNvPr id="55388" name="AutoShape 92"/>
          <p:cNvSpPr>
            <a:spLocks noChangeArrowheads="1"/>
          </p:cNvSpPr>
          <p:nvPr/>
        </p:nvSpPr>
        <p:spPr bwMode="gray">
          <a:xfrm>
            <a:off x="251520" y="1340768"/>
            <a:ext cx="2376264" cy="3312368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389" name="AutoShape 93"/>
          <p:cNvSpPr>
            <a:spLocks noChangeArrowheads="1"/>
          </p:cNvSpPr>
          <p:nvPr/>
        </p:nvSpPr>
        <p:spPr bwMode="gray">
          <a:xfrm>
            <a:off x="323528" y="3933056"/>
            <a:ext cx="2232248" cy="709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390" name="AutoShape 94"/>
          <p:cNvSpPr>
            <a:spLocks noChangeArrowheads="1"/>
          </p:cNvSpPr>
          <p:nvPr/>
        </p:nvSpPr>
        <p:spPr bwMode="gray">
          <a:xfrm>
            <a:off x="251520" y="1340768"/>
            <a:ext cx="2376264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55393" name="Group 97"/>
          <p:cNvGrpSpPr>
            <a:grpSpLocks/>
          </p:cNvGrpSpPr>
          <p:nvPr/>
        </p:nvGrpSpPr>
        <p:grpSpPr bwMode="auto">
          <a:xfrm>
            <a:off x="1043608" y="908720"/>
            <a:ext cx="642937" cy="642938"/>
            <a:chOff x="1289" y="582"/>
            <a:chExt cx="668" cy="668"/>
          </a:xfrm>
        </p:grpSpPr>
        <p:sp>
          <p:nvSpPr>
            <p:cNvPr id="55394" name="Oval 9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55395" name="Oval 9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396" name="Oval 10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397" name="Oval 10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398" name="Oval 10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</p:grpSp>
      <p:sp>
        <p:nvSpPr>
          <p:cNvPr id="55399" name="Text Box 103"/>
          <p:cNvSpPr txBox="1">
            <a:spLocks noChangeArrowheads="1"/>
          </p:cNvSpPr>
          <p:nvPr/>
        </p:nvSpPr>
        <p:spPr bwMode="gray">
          <a:xfrm>
            <a:off x="1187624" y="98072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400" name="Text Box 104"/>
          <p:cNvSpPr txBox="1">
            <a:spLocks noChangeArrowheads="1"/>
          </p:cNvSpPr>
          <p:nvPr/>
        </p:nvSpPr>
        <p:spPr bwMode="gray">
          <a:xfrm>
            <a:off x="251520" y="1484784"/>
            <a:ext cx="2376264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eaLnBrk="0" hangingPunct="0"/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Керівник міської динамічної групи вчителів географії «Проектування та реалізація індивідуальної стратегії навчання для обдарованих дітей з географії» (2012 р</a:t>
            </a: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).</a:t>
            </a:r>
            <a:endParaRPr lang="uk-UA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5414" name="AutoShape 118"/>
          <p:cNvSpPr>
            <a:spLocks noChangeArrowheads="1"/>
          </p:cNvSpPr>
          <p:nvPr/>
        </p:nvSpPr>
        <p:spPr bwMode="gray">
          <a:xfrm>
            <a:off x="6588224" y="1340768"/>
            <a:ext cx="2232248" cy="324036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1">
              <a:srgbClr val="000000">
                <a:alpha val="50000"/>
              </a:srgbClr>
            </a:prstShdw>
          </a:effectLst>
        </p:spPr>
        <p:txBody>
          <a:bodyPr wrap="none" anchor="ctr"/>
          <a:lstStyle/>
          <a:p>
            <a:endParaRPr lang="uk-UA"/>
          </a:p>
        </p:txBody>
      </p:sp>
      <p:sp>
        <p:nvSpPr>
          <p:cNvPr id="55415" name="AutoShape 119"/>
          <p:cNvSpPr>
            <a:spLocks noChangeArrowheads="1"/>
          </p:cNvSpPr>
          <p:nvPr/>
        </p:nvSpPr>
        <p:spPr bwMode="gray">
          <a:xfrm>
            <a:off x="6588224" y="1340768"/>
            <a:ext cx="2232248" cy="3240360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16" name="AutoShape 120"/>
          <p:cNvSpPr>
            <a:spLocks noChangeArrowheads="1"/>
          </p:cNvSpPr>
          <p:nvPr/>
        </p:nvSpPr>
        <p:spPr bwMode="gray">
          <a:xfrm>
            <a:off x="6660232" y="3789040"/>
            <a:ext cx="2160240" cy="792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17" name="AutoShape 121"/>
          <p:cNvSpPr>
            <a:spLocks noChangeArrowheads="1"/>
          </p:cNvSpPr>
          <p:nvPr/>
        </p:nvSpPr>
        <p:spPr bwMode="gray">
          <a:xfrm>
            <a:off x="6588224" y="1340768"/>
            <a:ext cx="2232248" cy="63601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55418" name="Group 122"/>
          <p:cNvGrpSpPr>
            <a:grpSpLocks/>
          </p:cNvGrpSpPr>
          <p:nvPr/>
        </p:nvGrpSpPr>
        <p:grpSpPr bwMode="auto">
          <a:xfrm>
            <a:off x="7380312" y="1052736"/>
            <a:ext cx="642937" cy="642938"/>
            <a:chOff x="1289" y="582"/>
            <a:chExt cx="668" cy="668"/>
          </a:xfrm>
        </p:grpSpPr>
        <p:sp>
          <p:nvSpPr>
            <p:cNvPr id="55419" name="Oval 123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uk-UA"/>
            </a:p>
          </p:txBody>
        </p:sp>
        <p:sp>
          <p:nvSpPr>
            <p:cNvPr id="55420" name="Oval 124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421" name="Oval 125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422" name="Oval 126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55423" name="Oval 127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</p:grpSp>
      <p:sp>
        <p:nvSpPr>
          <p:cNvPr id="55424" name="Text Box 128"/>
          <p:cNvSpPr txBox="1">
            <a:spLocks noChangeArrowheads="1"/>
          </p:cNvSpPr>
          <p:nvPr/>
        </p:nvSpPr>
        <p:spPr bwMode="gray">
          <a:xfrm>
            <a:off x="7524328" y="112474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5425" name="Text Box 129"/>
          <p:cNvSpPr txBox="1">
            <a:spLocks noChangeArrowheads="1"/>
          </p:cNvSpPr>
          <p:nvPr/>
        </p:nvSpPr>
        <p:spPr bwMode="gray">
          <a:xfrm>
            <a:off x="6588224" y="1844824"/>
            <a:ext cx="23762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uk-UA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Учасник міських управлінських слухань « Моя школа» в номінації «Творчість </a:t>
            </a:r>
            <a:r>
              <a:rPr lang="uk-UA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–складова</a:t>
            </a:r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 розвитку </a:t>
            </a:r>
            <a:r>
              <a:rPr lang="uk-UA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компетентнісної</a:t>
            </a:r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 особистості».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5401" name="AutoShape 105"/>
          <p:cNvSpPr>
            <a:spLocks noChangeArrowheads="1"/>
          </p:cNvSpPr>
          <p:nvPr/>
        </p:nvSpPr>
        <p:spPr bwMode="gray">
          <a:xfrm>
            <a:off x="3275856" y="1340768"/>
            <a:ext cx="2448272" cy="3312368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02" name="AutoShape 106"/>
          <p:cNvSpPr>
            <a:spLocks noChangeArrowheads="1"/>
          </p:cNvSpPr>
          <p:nvPr/>
        </p:nvSpPr>
        <p:spPr bwMode="gray">
          <a:xfrm>
            <a:off x="3275856" y="1340768"/>
            <a:ext cx="2448272" cy="3312368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03" name="AutoShape 107"/>
          <p:cNvSpPr>
            <a:spLocks noChangeArrowheads="1"/>
          </p:cNvSpPr>
          <p:nvPr/>
        </p:nvSpPr>
        <p:spPr bwMode="gray">
          <a:xfrm>
            <a:off x="3347864" y="3933056"/>
            <a:ext cx="2304256" cy="7096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04" name="AutoShape 108"/>
          <p:cNvSpPr>
            <a:spLocks noChangeArrowheads="1"/>
          </p:cNvSpPr>
          <p:nvPr/>
        </p:nvSpPr>
        <p:spPr bwMode="gray">
          <a:xfrm>
            <a:off x="3275856" y="1340768"/>
            <a:ext cx="2376264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5405" name="Oval 109"/>
          <p:cNvSpPr>
            <a:spLocks noChangeArrowheads="1"/>
          </p:cNvSpPr>
          <p:nvPr/>
        </p:nvSpPr>
        <p:spPr bwMode="gray">
          <a:xfrm>
            <a:off x="4211960" y="908720"/>
            <a:ext cx="642937" cy="64293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55406" name="Oval 110"/>
          <p:cNvSpPr>
            <a:spLocks noChangeArrowheads="1"/>
          </p:cNvSpPr>
          <p:nvPr/>
        </p:nvSpPr>
        <p:spPr bwMode="gray">
          <a:xfrm>
            <a:off x="4211960" y="908720"/>
            <a:ext cx="622300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uk-UA"/>
          </a:p>
        </p:txBody>
      </p:sp>
      <p:sp>
        <p:nvSpPr>
          <p:cNvPr id="55407" name="Oval 111"/>
          <p:cNvSpPr>
            <a:spLocks noChangeArrowheads="1"/>
          </p:cNvSpPr>
          <p:nvPr/>
        </p:nvSpPr>
        <p:spPr bwMode="gray">
          <a:xfrm>
            <a:off x="4283968" y="908720"/>
            <a:ext cx="463997" cy="60801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uk-UA"/>
          </a:p>
        </p:txBody>
      </p:sp>
      <p:sp>
        <p:nvSpPr>
          <p:cNvPr id="55408" name="Oval 112"/>
          <p:cNvSpPr>
            <a:spLocks noChangeArrowheads="1"/>
          </p:cNvSpPr>
          <p:nvPr/>
        </p:nvSpPr>
        <p:spPr bwMode="gray">
          <a:xfrm>
            <a:off x="4283968" y="908720"/>
            <a:ext cx="504056" cy="5667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uk-UA"/>
          </a:p>
        </p:txBody>
      </p:sp>
      <p:sp>
        <p:nvSpPr>
          <p:cNvPr id="55409" name="Oval 113"/>
          <p:cNvSpPr>
            <a:spLocks noChangeArrowheads="1"/>
          </p:cNvSpPr>
          <p:nvPr/>
        </p:nvSpPr>
        <p:spPr bwMode="gray">
          <a:xfrm>
            <a:off x="4283968" y="908720"/>
            <a:ext cx="512763" cy="46037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uk-UA"/>
          </a:p>
        </p:txBody>
      </p:sp>
      <p:sp>
        <p:nvSpPr>
          <p:cNvPr id="55410" name="Text Box 114"/>
          <p:cNvSpPr txBox="1">
            <a:spLocks noChangeArrowheads="1"/>
          </p:cNvSpPr>
          <p:nvPr/>
        </p:nvSpPr>
        <p:spPr bwMode="gray">
          <a:xfrm>
            <a:off x="4355976" y="980728"/>
            <a:ext cx="4320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411" name="Text Box 115"/>
          <p:cNvSpPr txBox="1">
            <a:spLocks noChangeArrowheads="1"/>
          </p:cNvSpPr>
          <p:nvPr/>
        </p:nvSpPr>
        <p:spPr bwMode="gray">
          <a:xfrm>
            <a:off x="3347864" y="1700809"/>
            <a:ext cx="23762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/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Учасник міського конкурсу методичної творчості «Професійна компетентність: від теорії до практики».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67544" y="5085184"/>
            <a:ext cx="7848872" cy="1584176"/>
          </a:xfrm>
          <a:prstGeom prst="roundRect">
            <a:avLst/>
          </a:prstGeom>
          <a:gradFill flip="none" rotWithShape="1"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dirty="0">
                <a:ln w="50800"/>
                <a:solidFill>
                  <a:schemeClr val="bg1">
                    <a:shade val="50000"/>
                  </a:schemeClr>
                </a:solidFill>
              </a:rPr>
              <a:t>Розробила й застосовую на уроках систему інтелектуальних ігор з географії для 6-9 класів, різнорівневі завдання для контролю начальних досягнень, тестові завдання з усіх тем шкільного курсу географії.</a:t>
            </a: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Фото01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9628"/>
            <a:ext cx="4464496" cy="334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6660232" y="3933056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uk-UA">
              <a:latin typeface="Verdana" pitchFamily="34" charset="0"/>
            </a:endParaRP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251520" y="188640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uk-UA" dirty="0">
              <a:latin typeface="Verdana" pitchFamily="34" charset="0"/>
            </a:endParaRPr>
          </a:p>
        </p:txBody>
      </p:sp>
      <p:sp>
        <p:nvSpPr>
          <p:cNvPr id="44054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055" name="Freeform 23"/>
          <p:cNvSpPr>
            <a:spLocks/>
          </p:cNvSpPr>
          <p:nvPr/>
        </p:nvSpPr>
        <p:spPr bwMode="gray">
          <a:xfrm rot="3695144">
            <a:off x="2063997" y="2565930"/>
            <a:ext cx="897927" cy="116081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056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057" name="Freeform 25"/>
          <p:cNvSpPr>
            <a:spLocks/>
          </p:cNvSpPr>
          <p:nvPr/>
        </p:nvSpPr>
        <p:spPr bwMode="gray">
          <a:xfrm rot="20110854" flipH="1">
            <a:off x="5726936" y="377727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gray">
          <a:xfrm>
            <a:off x="5810250" y="3352800"/>
            <a:ext cx="20383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260648"/>
            <a:ext cx="1853952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Ієвлєва</a:t>
            </a: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В.І. </a:t>
            </a:r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Гра </a:t>
            </a:r>
            <a:r>
              <a:rPr lang="uk-UA" sz="2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“Щасливий</a:t>
            </a:r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20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випадок”</a:t>
            </a:r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 газета «Сільська школа» </a:t>
            </a:r>
            <a:endParaRPr lang="uk-UA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uk-UA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2007 </a:t>
            </a:r>
            <a:r>
              <a:rPr lang="uk-UA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рік </a:t>
            </a: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6732240" y="3861048"/>
            <a:ext cx="20517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6225" algn="l"/>
              </a:tabLst>
            </a:pPr>
            <a:r>
              <a:rPr kumimoji="0" lang="uk-UA" sz="20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Times New Roman" pitchFamily="18" charset="0"/>
              </a:rPr>
              <a:t>«Мій рідний край – Кринична», матеріали увійшли до міської збірки з краєзнавства.</a:t>
            </a:r>
            <a:endParaRPr kumimoji="0" lang="uk-UA" sz="2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23" name="Рисунок 22" descr="Фото01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9530" y="0"/>
            <a:ext cx="422447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3203848" y="2564904"/>
            <a:ext cx="2998788" cy="1601788"/>
            <a:chOff x="1997" y="1314"/>
            <a:chExt cx="1889" cy="1009"/>
          </a:xfrm>
        </p:grpSpPr>
        <p:grpSp>
          <p:nvGrpSpPr>
            <p:cNvPr id="44059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4060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4061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44062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uk-UA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851920" y="2780928"/>
            <a:ext cx="244827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Друковані</a:t>
            </a:r>
          </a:p>
          <a:p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матеріали:</a:t>
            </a:r>
          </a:p>
        </p:txBody>
      </p:sp>
    </p:spTree>
  </p:cSld>
  <p:clrMapOvr>
    <a:masterClrMapping/>
  </p:clrMapOvr>
  <p:transition spd="slow" advTm="12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3562"/>
          </a:xfrm>
        </p:spPr>
        <p:txBody>
          <a:bodyPr/>
          <a:lstStyle/>
          <a:p>
            <a:r>
              <a:rPr lang="uk-UA" sz="3200" dirty="0" smtClean="0"/>
              <a:t>Аналіз результатів професійної діяльності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2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74d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cdb2004174d</Template>
  <TotalTime>192</TotalTime>
  <Words>748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cdb2004174d</vt:lpstr>
      <vt:lpstr>  Творчий звіт  вчителя географії Ієвлєвої В.І. з теми:   “Використання здоров’язберігаючих технологій на уроках географії” </vt:lpstr>
      <vt:lpstr>АКТУАЛЬНІСТЬ ПРОБЛЕМИ</vt:lpstr>
      <vt:lpstr>ТЕОРЕТИЧНА ОСНОВА ДОСВІДУ</vt:lpstr>
      <vt:lpstr>Теоретичну основу досвіду складають:</vt:lpstr>
      <vt:lpstr>РЕЗУЛЬТАТИВНІСТЬ ДОСВІДУ</vt:lpstr>
      <vt:lpstr>Слайд 6</vt:lpstr>
      <vt:lpstr>Методична робота</vt:lpstr>
      <vt:lpstr>Слайд 8</vt:lpstr>
      <vt:lpstr>Аналіз результатів професійної діяльності</vt:lpstr>
      <vt:lpstr>  2009-2010 навчальний рік</vt:lpstr>
      <vt:lpstr>2010-2011 навчальний рік</vt:lpstr>
      <vt:lpstr>2011-2012 навчальний рік</vt:lpstr>
      <vt:lpstr>Слайд 13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Творчий звіт  вчителя географії Ієвлєвої В.І. з теми:   “Використання здоров’язберігаючих технологій на уроках географії” </dc:title>
  <dc:creator>Лена</dc:creator>
  <cp:lastModifiedBy>Лена</cp:lastModifiedBy>
  <cp:revision>21</cp:revision>
  <dcterms:created xsi:type="dcterms:W3CDTF">2013-01-08T13:20:26Z</dcterms:created>
  <dcterms:modified xsi:type="dcterms:W3CDTF">2013-01-08T16:35:41Z</dcterms:modified>
</cp:coreProperties>
</file>