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60" r:id="rId6"/>
    <p:sldId id="259" r:id="rId7"/>
    <p:sldId id="264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65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6DDC4-9CFC-470C-99D2-4578D18F5511}" type="datetimeFigureOut">
              <a:rPr lang="uk-UA"/>
              <a:pPr>
                <a:defRPr/>
              </a:pPr>
              <a:t>15.02.2013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A673-4A50-4887-959D-2DA3EDED74F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341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A457-1885-474D-88CD-C51B29FB597B}" type="datetimeFigureOut">
              <a:rPr lang="uk-UA"/>
              <a:pPr>
                <a:defRPr/>
              </a:pPr>
              <a:t>15.02.2013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6B5F3-0ED8-4DB4-BB36-062BC8BBA2B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94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1B3CE-28EB-478A-BE5F-C88F84BE1D74}" type="datetimeFigureOut">
              <a:rPr lang="uk-UA"/>
              <a:pPr>
                <a:defRPr/>
              </a:pPr>
              <a:t>15.02.2013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A0F0-AF39-4B42-855D-67526EE7B3D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176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CBEA-6690-4494-85F1-368B5770B9E1}" type="datetimeFigureOut">
              <a:rPr lang="uk-UA"/>
              <a:pPr>
                <a:defRPr/>
              </a:pPr>
              <a:t>15.02.2013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D0F8D-F3C7-4A80-A448-A3DA2AE6CCD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312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C3B54-11F9-4E0F-94B2-F410FE52CC70}" type="datetimeFigureOut">
              <a:rPr lang="uk-UA"/>
              <a:pPr>
                <a:defRPr/>
              </a:pPr>
              <a:t>15.02.2013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2EA259-7110-4547-8748-084CB3851FC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Особливост</a:t>
            </a:r>
            <a:r>
              <a:rPr lang="uk-UA" b="1" dirty="0" smtClean="0">
                <a:solidFill>
                  <a:srgbClr val="FF0000"/>
                </a:solidFill>
              </a:rPr>
              <a:t>і розвитку і вивчення пізнавальних процесів у молодших школярів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dirty="0"/>
              <a:t/>
            </a:r>
            <a:br>
              <a:rPr lang="uk-UA" dirty="0"/>
            </a:br>
            <a:r>
              <a:rPr lang="uk-UA" i="1" dirty="0" smtClean="0">
                <a:solidFill>
                  <a:srgbClr val="7030A0"/>
                </a:solidFill>
              </a:rPr>
              <a:t>Підготувала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вчитель 1 категорії МЗШ №91</a:t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err="1" smtClean="0">
                <a:solidFill>
                  <a:srgbClr val="7030A0"/>
                </a:solidFill>
              </a:rPr>
              <a:t>Дубровська</a:t>
            </a:r>
            <a:r>
              <a:rPr lang="uk-UA" i="1" dirty="0" smtClean="0">
                <a:solidFill>
                  <a:srgbClr val="7030A0"/>
                </a:solidFill>
              </a:rPr>
              <a:t>  О.С.</a:t>
            </a:r>
            <a:r>
              <a:rPr lang="uk-UA" dirty="0" err="1" smtClean="0"/>
              <a:t>ООоооО</a:t>
            </a:r>
            <a:r>
              <a:rPr lang="uk-UA" dirty="0" smtClean="0"/>
              <a:t>,С,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М</a:t>
            </a:r>
            <a:r>
              <a:rPr lang="uk-UA" sz="6000" b="1" dirty="0" err="1" smtClean="0">
                <a:solidFill>
                  <a:srgbClr val="FF0000"/>
                </a:solidFill>
              </a:rPr>
              <a:t>ислення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err="1" smtClean="0"/>
              <a:t>Мислення-</a:t>
            </a:r>
            <a:r>
              <a:rPr lang="uk-UA" sz="2400" dirty="0" smtClean="0"/>
              <a:t> це узагальнене відображення в свідомості людини предметів і явищ об</a:t>
            </a:r>
            <a:r>
              <a:rPr lang="el-GR" sz="2400" dirty="0" smtClean="0"/>
              <a:t>΄</a:t>
            </a:r>
            <a:r>
              <a:rPr lang="uk-UA" sz="2400" dirty="0" err="1" smtClean="0"/>
              <a:t>єктивної</a:t>
            </a:r>
            <a:r>
              <a:rPr lang="uk-UA" sz="2400" dirty="0" smtClean="0"/>
              <a:t> дійсності в їх </a:t>
            </a:r>
            <a:r>
              <a:rPr lang="uk-UA" sz="2400" dirty="0" err="1" smtClean="0"/>
              <a:t>їстотних</a:t>
            </a:r>
            <a:r>
              <a:rPr lang="uk-UA" sz="2400" dirty="0" smtClean="0"/>
              <a:t> властивостях, </a:t>
            </a:r>
            <a:r>
              <a:rPr lang="uk-UA" sz="2400" dirty="0" err="1" smtClean="0"/>
              <a:t>зв</a:t>
            </a:r>
            <a:r>
              <a:rPr lang="el-GR" sz="2400" dirty="0" smtClean="0"/>
              <a:t>΄</a:t>
            </a:r>
            <a:r>
              <a:rPr lang="uk-UA" sz="2400" dirty="0" err="1" smtClean="0"/>
              <a:t>язках</a:t>
            </a:r>
            <a:r>
              <a:rPr lang="uk-UA" sz="2400" dirty="0" smtClean="0"/>
              <a:t> і відношеннях.</a:t>
            </a:r>
          </a:p>
          <a:p>
            <a:r>
              <a:rPr lang="uk-UA" sz="2400" dirty="0" smtClean="0"/>
              <a:t>Вік першокласників припадає на перехід від </a:t>
            </a:r>
            <a:r>
              <a:rPr lang="uk-UA" sz="2400" dirty="0" err="1" smtClean="0"/>
              <a:t>дооперайійного</a:t>
            </a:r>
            <a:r>
              <a:rPr lang="uk-UA" sz="2400" dirty="0" smtClean="0"/>
              <a:t> мислення до мислення на рівні конкретних </a:t>
            </a:r>
            <a:r>
              <a:rPr lang="uk-UA" sz="2400" dirty="0" err="1" smtClean="0"/>
              <a:t>операцій.Діти</a:t>
            </a:r>
            <a:r>
              <a:rPr lang="uk-UA" sz="2400" dirty="0" smtClean="0"/>
              <a:t> цього віку здатні встановлювати </a:t>
            </a:r>
            <a:r>
              <a:rPr lang="uk-UA" sz="2400" dirty="0" err="1" smtClean="0"/>
              <a:t>причинно-</a:t>
            </a:r>
            <a:r>
              <a:rPr lang="uk-UA" sz="2400" dirty="0" smtClean="0"/>
              <a:t> наслідкові </a:t>
            </a:r>
            <a:r>
              <a:rPr lang="uk-UA" sz="2400" dirty="0" err="1" smtClean="0"/>
              <a:t>зв</a:t>
            </a:r>
            <a:r>
              <a:rPr lang="el-GR" sz="2400" dirty="0" smtClean="0"/>
              <a:t>΄</a:t>
            </a:r>
            <a:r>
              <a:rPr lang="uk-UA" sz="2400" dirty="0" err="1" smtClean="0"/>
              <a:t>язки</a:t>
            </a:r>
            <a:r>
              <a:rPr lang="uk-UA" sz="2400" dirty="0" smtClean="0"/>
              <a:t>,якщо вони можуть безпосередньо спостерігати за зміною об</a:t>
            </a:r>
            <a:r>
              <a:rPr lang="el-GR" sz="2400" dirty="0" smtClean="0"/>
              <a:t>΄</a:t>
            </a:r>
            <a:r>
              <a:rPr lang="uk-UA" sz="2400" dirty="0" err="1" smtClean="0"/>
              <a:t>єкту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Під впливом навчання в мисленні школярів змінюються співвідношення образних і абстрактних компонентів.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87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Розвиток мислення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Застосування в 1-2 класах практично-дієвих і </a:t>
            </a:r>
            <a:r>
              <a:rPr lang="uk-UA" sz="2400" dirty="0" err="1" smtClean="0"/>
              <a:t>образно-</a:t>
            </a:r>
            <a:r>
              <a:rPr lang="uk-UA" sz="2400" dirty="0" smtClean="0"/>
              <a:t> </a:t>
            </a:r>
            <a:r>
              <a:rPr lang="uk-UA" sz="2400" dirty="0" err="1" smtClean="0"/>
              <a:t>зумовних</a:t>
            </a:r>
            <a:r>
              <a:rPr lang="uk-UA" sz="2400" dirty="0" smtClean="0"/>
              <a:t> </a:t>
            </a:r>
            <a:r>
              <a:rPr lang="uk-UA" sz="2400" dirty="0" err="1" smtClean="0"/>
              <a:t>компонентів.Це-</a:t>
            </a:r>
            <a:r>
              <a:rPr lang="uk-UA" sz="2400" dirty="0" smtClean="0"/>
              <a:t> практичні дії с предметами, паличками,кубиками, наприклад, при </a:t>
            </a:r>
            <a:r>
              <a:rPr lang="uk-UA" sz="2400" dirty="0" err="1" smtClean="0"/>
              <a:t>розв</a:t>
            </a:r>
            <a:r>
              <a:rPr lang="el-GR" sz="2400" dirty="0" smtClean="0"/>
              <a:t>΄</a:t>
            </a:r>
            <a:r>
              <a:rPr lang="uk-UA" sz="2400" dirty="0" err="1" smtClean="0"/>
              <a:t>язанні</a:t>
            </a:r>
            <a:r>
              <a:rPr lang="uk-UA" sz="2400" dirty="0" smtClean="0"/>
              <a:t> задач</a:t>
            </a:r>
            <a:r>
              <a:rPr lang="uk-UA" dirty="0" smtClean="0"/>
              <a:t>.</a:t>
            </a:r>
          </a:p>
          <a:p>
            <a:r>
              <a:rPr lang="uk-UA" sz="2400" dirty="0" smtClean="0"/>
              <a:t>Порівняння предметів і явищ,аналізування і висловлювання результатів цих процесів у формі суджень.</a:t>
            </a:r>
          </a:p>
          <a:p>
            <a:r>
              <a:rPr lang="uk-UA" sz="2400" dirty="0" smtClean="0"/>
              <a:t>Аналіз переходить в абстрагування, яке стає важливим компонентом розумової діяльності учнів, потрібним для узагальнення і формування понять.</a:t>
            </a:r>
          </a:p>
          <a:p>
            <a:r>
              <a:rPr lang="uk-UA" sz="2400" dirty="0" smtClean="0"/>
              <a:t>Користування </a:t>
            </a:r>
            <a:r>
              <a:rPr lang="uk-UA" sz="2400" dirty="0" err="1" smtClean="0"/>
              <a:t>схемами.Це</a:t>
            </a:r>
            <a:r>
              <a:rPr lang="uk-UA" sz="2400" dirty="0" smtClean="0"/>
              <a:t> можуть бути схеми </a:t>
            </a:r>
            <a:r>
              <a:rPr lang="uk-UA" sz="2400" dirty="0" err="1" smtClean="0"/>
              <a:t>реченьЮ</a:t>
            </a:r>
            <a:r>
              <a:rPr lang="uk-UA" sz="2400" dirty="0" smtClean="0"/>
              <a:t> задач тощо.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2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Етапи формування  навчальної діяльності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/>
              <a:t>В процесі уроку частіше задавати дітям такі питання:</a:t>
            </a:r>
          </a:p>
          <a:p>
            <a:r>
              <a:rPr lang="uk-UA" sz="2800" dirty="0" smtClean="0"/>
              <a:t>Як ти вважаєш?</a:t>
            </a:r>
          </a:p>
          <a:p>
            <a:r>
              <a:rPr lang="uk-UA" sz="2800" dirty="0" smtClean="0"/>
              <a:t>Чи згоден ти з думкою товариша?</a:t>
            </a:r>
          </a:p>
          <a:p>
            <a:r>
              <a:rPr lang="uk-UA" sz="2800" dirty="0" smtClean="0"/>
              <a:t>Як ще можна відповісти на це запитання?</a:t>
            </a:r>
          </a:p>
          <a:p>
            <a:r>
              <a:rPr lang="uk-UA" sz="2800" dirty="0" smtClean="0"/>
              <a:t>Чому не можна сказати інакше?</a:t>
            </a:r>
          </a:p>
          <a:p>
            <a:r>
              <a:rPr lang="uk-UA" sz="2800" dirty="0" smtClean="0"/>
              <a:t>Як зміниться відповідь, якщо ми змінимо умову?</a:t>
            </a:r>
          </a:p>
          <a:p>
            <a:r>
              <a:rPr lang="uk-UA" sz="2800" dirty="0" smtClean="0"/>
              <a:t>Порівняйте відповіді товаришів і виберіть кращу на вашу </a:t>
            </a:r>
            <a:r>
              <a:rPr lang="uk-UA" sz="2800" dirty="0" err="1" smtClean="0"/>
              <a:t>думку.Чому</a:t>
            </a:r>
            <a:r>
              <a:rPr lang="uk-UA" sz="2800" dirty="0" smtClean="0"/>
              <a:t> вибрали саме цю?</a:t>
            </a:r>
          </a:p>
        </p:txBody>
      </p:sp>
    </p:spTree>
    <p:extLst>
      <p:ext uri="{BB962C8B-B14F-4D97-AF65-F5344CB8AC3E}">
        <p14:creationId xmlns:p14="http://schemas.microsoft.com/office/powerpoint/2010/main" val="247187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У</a:t>
            </a:r>
            <a:r>
              <a:rPr lang="uk-UA" sz="7200" b="1" dirty="0" smtClean="0">
                <a:solidFill>
                  <a:srgbClr val="FF0000"/>
                </a:solidFill>
              </a:rPr>
              <a:t>ява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Процес</a:t>
            </a:r>
            <a:r>
              <a:rPr lang="uk-UA" sz="2800" dirty="0" smtClean="0"/>
              <a:t> </a:t>
            </a:r>
            <a:r>
              <a:rPr lang="uk-UA" sz="2400" dirty="0" smtClean="0"/>
              <a:t>навчання </a:t>
            </a:r>
            <a:r>
              <a:rPr lang="uk-UA" sz="2400" dirty="0" err="1" smtClean="0"/>
              <a:t>пред</a:t>
            </a:r>
            <a:r>
              <a:rPr lang="el-GR" sz="2400" dirty="0" smtClean="0"/>
              <a:t>΄</a:t>
            </a:r>
            <a:r>
              <a:rPr lang="uk-UA" sz="2400" dirty="0" smtClean="0"/>
              <a:t>являє певні вимоги і до уяви </a:t>
            </a:r>
            <a:r>
              <a:rPr lang="uk-UA" sz="2400" dirty="0" err="1" smtClean="0"/>
              <a:t>дитини.Школяр</a:t>
            </a:r>
            <a:r>
              <a:rPr lang="uk-UA" sz="2400" dirty="0" smtClean="0"/>
              <a:t> на уроках читання повинен не тільки </a:t>
            </a:r>
            <a:r>
              <a:rPr lang="uk-UA" sz="2400" dirty="0" err="1" smtClean="0"/>
              <a:t>запам</a:t>
            </a:r>
            <a:r>
              <a:rPr lang="el-GR" sz="2400" dirty="0" smtClean="0"/>
              <a:t>΄</a:t>
            </a:r>
            <a:r>
              <a:rPr lang="uk-UA" sz="2400" dirty="0" err="1" smtClean="0"/>
              <a:t>ятати</a:t>
            </a:r>
            <a:r>
              <a:rPr lang="uk-UA" sz="2400" dirty="0" smtClean="0"/>
              <a:t> те, що розповідає вчитель, але й уявити собі картини минулого, пейзажі, людей, яких він ніколи не бачив.</a:t>
            </a:r>
          </a:p>
          <a:p>
            <a:r>
              <a:rPr lang="uk-UA" sz="2400" dirty="0" smtClean="0"/>
              <a:t>Основний напрям у розвитку дитячої </a:t>
            </a:r>
            <a:r>
              <a:rPr lang="uk-UA" sz="2400" dirty="0" err="1" smtClean="0"/>
              <a:t>уяви-</a:t>
            </a:r>
            <a:r>
              <a:rPr lang="uk-UA" sz="2400" dirty="0" smtClean="0"/>
              <a:t> це перехід до все більш правильного і повного відображення дійсності на підставі відповідних знань.</a:t>
            </a:r>
          </a:p>
          <a:p>
            <a:r>
              <a:rPr lang="uk-UA" sz="2400" dirty="0" smtClean="0"/>
              <a:t>З віком реалізм дитячої уяви посилюється. Це зумовлюється накопиченням знань і розвитком </a:t>
            </a:r>
            <a:r>
              <a:rPr lang="uk-UA" sz="2400" dirty="0" err="1" smtClean="0"/>
              <a:t>критичноо</a:t>
            </a:r>
            <a:r>
              <a:rPr lang="uk-UA" sz="2400" dirty="0" smtClean="0"/>
              <a:t> мислення.</a:t>
            </a:r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3268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b="1" dirty="0" smtClean="0">
                <a:solidFill>
                  <a:srgbClr val="7030A0"/>
                </a:solidFill>
              </a:rPr>
              <a:t>Розвиток уяви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За допомогою міміки жестів один учень показує іншим дітям задумане </a:t>
            </a:r>
            <a:r>
              <a:rPr lang="uk-UA" sz="2400" dirty="0" err="1" smtClean="0"/>
              <a:t>слово.Ті</a:t>
            </a:r>
            <a:r>
              <a:rPr lang="uk-UA" sz="2400" dirty="0" smtClean="0"/>
              <a:t> намагаються </a:t>
            </a:r>
            <a:r>
              <a:rPr lang="uk-UA" sz="2400" dirty="0" err="1" smtClean="0"/>
              <a:t>иого</a:t>
            </a:r>
            <a:r>
              <a:rPr lang="uk-UA" sz="2400" dirty="0" smtClean="0"/>
              <a:t> відгадати. Вимовляючи свої варіанти по черзі вголос</a:t>
            </a:r>
            <a:r>
              <a:rPr lang="uk-UA" sz="2800" dirty="0" smtClean="0"/>
              <a:t>.</a:t>
            </a:r>
          </a:p>
          <a:p>
            <a:r>
              <a:rPr lang="uk-UA" sz="2400" dirty="0" smtClean="0"/>
              <a:t>Уявіть себе півником,ведмедем, будильником,лікарем.</a:t>
            </a:r>
          </a:p>
          <a:p>
            <a:r>
              <a:rPr lang="uk-UA" sz="2400" dirty="0" smtClean="0"/>
              <a:t>«</a:t>
            </a:r>
            <a:r>
              <a:rPr lang="uk-UA" sz="2400" dirty="0" err="1" smtClean="0"/>
              <a:t>Буріме</a:t>
            </a:r>
            <a:r>
              <a:rPr lang="uk-UA" sz="2400" dirty="0" smtClean="0"/>
              <a:t>» Учитель пропонує 2 пари </a:t>
            </a:r>
            <a:r>
              <a:rPr lang="uk-UA" sz="2400" dirty="0" err="1" smtClean="0"/>
              <a:t>рим-</a:t>
            </a:r>
            <a:r>
              <a:rPr lang="uk-UA" sz="2400" dirty="0" smtClean="0"/>
              <a:t> кінцівки чотирьох рядків віршика, причому . Рядки можуть римуватися </a:t>
            </a:r>
            <a:r>
              <a:rPr lang="uk-UA" sz="2400" dirty="0" err="1" smtClean="0"/>
              <a:t>по-різному.Гравцям</a:t>
            </a:r>
            <a:r>
              <a:rPr lang="uk-UA" sz="2400" dirty="0" smtClean="0"/>
              <a:t> необхідно скласти початок кожного рядка й отримати </a:t>
            </a:r>
            <a:r>
              <a:rPr lang="uk-UA" sz="2400" dirty="0"/>
              <a:t>в</a:t>
            </a:r>
            <a:r>
              <a:rPr lang="uk-UA" sz="2400" dirty="0" smtClean="0"/>
              <a:t>ласний римований вірш.</a:t>
            </a:r>
          </a:p>
          <a:p>
            <a:r>
              <a:rPr lang="uk-UA" sz="2400" dirty="0" smtClean="0"/>
              <a:t>« Ці три слова </a:t>
            </a:r>
            <a:r>
              <a:rPr lang="uk-UA" sz="2400" dirty="0" err="1" smtClean="0"/>
              <a:t>обов</a:t>
            </a:r>
            <a:r>
              <a:rPr lang="el-GR" sz="2400" dirty="0" smtClean="0"/>
              <a:t>΄</a:t>
            </a:r>
            <a:r>
              <a:rPr lang="uk-UA" sz="2400" dirty="0" err="1" smtClean="0"/>
              <a:t>язкові</a:t>
            </a:r>
            <a:r>
              <a:rPr lang="uk-UA" sz="2400" dirty="0" smtClean="0"/>
              <a:t>» Керівник навмання обирає з будь-якої книги 3 слова, а також пропонує гравцям вигадати й розповісти історію, в якій </a:t>
            </a:r>
            <a:r>
              <a:rPr lang="uk-UA" sz="2400" dirty="0" err="1" smtClean="0"/>
              <a:t>обов</a:t>
            </a:r>
            <a:r>
              <a:rPr lang="el-GR" sz="2400" dirty="0" smtClean="0"/>
              <a:t>΄</a:t>
            </a:r>
            <a:r>
              <a:rPr lang="uk-UA" sz="2400" dirty="0" err="1" smtClean="0"/>
              <a:t>язково</a:t>
            </a:r>
            <a:r>
              <a:rPr lang="uk-UA" sz="2400" dirty="0" smtClean="0"/>
              <a:t> фігуруватимуть ці </a:t>
            </a:r>
            <a:r>
              <a:rPr lang="uk-UA" sz="2400" dirty="0" err="1" smtClean="0"/>
              <a:t>слова.Перемагає</a:t>
            </a:r>
            <a:r>
              <a:rPr lang="uk-UA" sz="2400" dirty="0" smtClean="0"/>
              <a:t> той, хто вигадає найцікавішу історію.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1383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600" b="1" dirty="0" smtClean="0">
                <a:solidFill>
                  <a:srgbClr val="FF0000"/>
                </a:solidFill>
              </a:rPr>
              <a:t>Висновки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У </a:t>
            </a:r>
            <a:r>
              <a:rPr lang="uk-UA" sz="2400" dirty="0" err="1" smtClean="0"/>
              <a:t>молодшему</a:t>
            </a:r>
            <a:r>
              <a:rPr lang="uk-UA" sz="2400" dirty="0" smtClean="0"/>
              <a:t> шкільному віці закріплюються і розвиваються далі ті основні людські характеристики пізнавальних процесів,необхідність яких </a:t>
            </a:r>
            <a:r>
              <a:rPr lang="uk-UA" sz="2400" dirty="0" err="1" smtClean="0"/>
              <a:t>пов</a:t>
            </a:r>
            <a:r>
              <a:rPr lang="el-GR" sz="2400" dirty="0" smtClean="0"/>
              <a:t>΄</a:t>
            </a:r>
            <a:r>
              <a:rPr lang="uk-UA" sz="2400" dirty="0" err="1" smtClean="0"/>
              <a:t>язана</a:t>
            </a:r>
            <a:r>
              <a:rPr lang="uk-UA" sz="2400" dirty="0" smtClean="0"/>
              <a:t> зі вступом до </a:t>
            </a:r>
            <a:r>
              <a:rPr lang="uk-UA" sz="2400" dirty="0" err="1" smtClean="0"/>
              <a:t>школи.З</a:t>
            </a:r>
            <a:r>
              <a:rPr lang="uk-UA" sz="2400" dirty="0" smtClean="0"/>
              <a:t> «натуральних»,за Л.С. Виготським, ці процеси повинні стати «культурними», перетворитися на вищі психічні функції, </a:t>
            </a:r>
            <a:r>
              <a:rPr lang="uk-UA" sz="2400" dirty="0" err="1" smtClean="0"/>
              <a:t>пов</a:t>
            </a:r>
            <a:r>
              <a:rPr lang="el-GR" sz="2400" dirty="0" smtClean="0"/>
              <a:t>΄</a:t>
            </a:r>
            <a:r>
              <a:rPr lang="uk-UA" sz="2400" dirty="0" err="1" smtClean="0"/>
              <a:t>язані</a:t>
            </a:r>
            <a:r>
              <a:rPr lang="uk-UA" sz="2400" dirty="0" smtClean="0"/>
              <a:t> з розділенням на довільні і опосередковані.</a:t>
            </a:r>
          </a:p>
          <a:p>
            <a:r>
              <a:rPr lang="uk-UA" sz="2400" dirty="0" smtClean="0"/>
              <a:t>Розвиток цих пізнавальних процесів має значення не тільки в збагаченні учнів знаннями,уміннями і навиками, але й в розвитку їх особистості.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7475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Успіхів</a:t>
            </a:r>
            <a:r>
              <a:rPr lang="ru-RU" dirty="0" smtClean="0"/>
              <a:t> вам у </a:t>
            </a:r>
            <a:r>
              <a:rPr lang="ru-RU" dirty="0" err="1" smtClean="0"/>
              <a:t>роботі</a:t>
            </a:r>
            <a:r>
              <a:rPr lang="ru-RU" dirty="0" smtClean="0"/>
              <a:t> !</a:t>
            </a:r>
            <a:endParaRPr lang="ru-RU" dirty="0"/>
          </a:p>
        </p:txBody>
      </p:sp>
      <p:pic>
        <p:nvPicPr>
          <p:cNvPr id="1026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208912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50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dirty="0" smtClean="0"/>
              <a:t>Т</a:t>
            </a:r>
            <a:r>
              <a:rPr lang="uk-UA" dirty="0" err="1" smtClean="0"/>
              <a:t>еоретичні</a:t>
            </a:r>
            <a:r>
              <a:rPr lang="uk-UA" dirty="0" smtClean="0"/>
              <a:t> аспекти діагностики рівня розвитку пізнавальної сфери молодшого школяра</a:t>
            </a:r>
            <a:endParaRPr lang="ru-RU" dirty="0" smtClean="0"/>
          </a:p>
        </p:txBody>
      </p:sp>
      <p:sp>
        <p:nvSpPr>
          <p:cNvPr id="7171" name="Содержимое 4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/>
          <a:lstStyle/>
          <a:p>
            <a:r>
              <a:rPr lang="uk-UA" sz="2400" dirty="0" smtClean="0"/>
              <a:t>У </a:t>
            </a:r>
            <a:r>
              <a:rPr lang="uk-UA" sz="2400" dirty="0" err="1" smtClean="0"/>
              <a:t>молодшему</a:t>
            </a:r>
            <a:r>
              <a:rPr lang="uk-UA" sz="2400" dirty="0" smtClean="0"/>
              <a:t> шкільному віці діти мають в своєму розпорядженні значні резерви розвитку. Їх виявлення і ефективне </a:t>
            </a:r>
            <a:r>
              <a:rPr lang="uk-UA" sz="2400" dirty="0" err="1" smtClean="0"/>
              <a:t>використання-</a:t>
            </a:r>
            <a:r>
              <a:rPr lang="uk-UA" sz="2400" dirty="0" smtClean="0"/>
              <a:t> одне з головних завдань навчання. </a:t>
            </a:r>
          </a:p>
          <a:p>
            <a:r>
              <a:rPr lang="uk-UA" sz="2400" dirty="0" smtClean="0"/>
              <a:t>Зі вступом дитини до школи під впливом навчання починається перебудова всіх </a:t>
            </a:r>
            <a:r>
              <a:rPr lang="uk-UA" sz="2400" dirty="0" err="1" smtClean="0"/>
              <a:t>ії</a:t>
            </a:r>
            <a:r>
              <a:rPr lang="uk-UA" sz="2400" dirty="0" smtClean="0"/>
              <a:t> пізнавальних процесів, надбання ними якостей, властивих дорослим </a:t>
            </a:r>
            <a:r>
              <a:rPr lang="uk-UA" sz="2400" dirty="0" err="1" smtClean="0"/>
              <a:t>людям.Це</a:t>
            </a:r>
            <a:r>
              <a:rPr lang="uk-UA" sz="2400" dirty="0" smtClean="0"/>
              <a:t> </a:t>
            </a:r>
            <a:r>
              <a:rPr lang="uk-UA" sz="2400" dirty="0" err="1" smtClean="0"/>
              <a:t>пов</a:t>
            </a:r>
            <a:r>
              <a:rPr lang="el-GR" sz="2400" dirty="0" smtClean="0"/>
              <a:t>΄</a:t>
            </a:r>
            <a:r>
              <a:rPr lang="uk-UA" sz="2400" dirty="0" err="1" smtClean="0"/>
              <a:t>язано</a:t>
            </a:r>
            <a:r>
              <a:rPr lang="uk-UA" sz="2400" dirty="0" smtClean="0"/>
              <a:t> з тим, що діти включаються в новий для них вид діяльності і системи </a:t>
            </a:r>
            <a:r>
              <a:rPr lang="uk-UA" sz="2400" dirty="0" err="1" smtClean="0"/>
              <a:t>міжособивих</a:t>
            </a:r>
            <a:r>
              <a:rPr lang="uk-UA" sz="2400" dirty="0" smtClean="0"/>
              <a:t> відносин, що вимагає від них наявності нових психологічних </a:t>
            </a:r>
            <a:r>
              <a:rPr lang="uk-UA" sz="2400" dirty="0" err="1" smtClean="0"/>
              <a:t>якостей.Загальними</a:t>
            </a:r>
            <a:r>
              <a:rPr lang="uk-UA" sz="2400" dirty="0" smtClean="0"/>
              <a:t> характеристиками всіх пізнавальних процесів дитини повинні стати їх довільність,продуктивність і стійкість.</a:t>
            </a:r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На</a:t>
            </a:r>
            <a:r>
              <a:rPr lang="uk-UA" sz="4000" dirty="0" smtClean="0"/>
              <a:t>  </a:t>
            </a:r>
            <a:r>
              <a:rPr lang="uk-UA" sz="2800" dirty="0" smtClean="0"/>
              <a:t>уроках,наприклад, дитині з перших днів навчання необхідно протягом тривалого часу зберігати підвищену увагу. Бути досить посидючою, сприймати і добре </a:t>
            </a:r>
            <a:r>
              <a:rPr lang="uk-UA" sz="2800" dirty="0" err="1" smtClean="0"/>
              <a:t>запам</a:t>
            </a:r>
            <a:r>
              <a:rPr lang="el-GR" sz="2800" dirty="0" smtClean="0"/>
              <a:t>΄</a:t>
            </a:r>
            <a:r>
              <a:rPr lang="uk-UA" sz="2800" dirty="0" err="1" smtClean="0"/>
              <a:t>ятовувати</a:t>
            </a:r>
            <a:r>
              <a:rPr lang="uk-UA" sz="2800" dirty="0" smtClean="0"/>
              <a:t> все те, Що говорить вчитель</a:t>
            </a:r>
            <a:r>
              <a:rPr lang="uk-UA" sz="3200" dirty="0" smtClean="0"/>
              <a:t>.</a:t>
            </a:r>
            <a:endParaRPr lang="ru-RU" dirty="0" smtClean="0"/>
          </a:p>
        </p:txBody>
      </p:sp>
      <p:sp>
        <p:nvSpPr>
          <p:cNvPr id="7171" name="Содержимое 4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dirty="0" smtClean="0"/>
              <a:t>Проте, для того, щоб</a:t>
            </a:r>
            <a:r>
              <a:rPr lang="uk-UA" sz="2400" dirty="0"/>
              <a:t> </a:t>
            </a:r>
            <a:r>
              <a:rPr lang="uk-UA" sz="2400" dirty="0" smtClean="0"/>
              <a:t>уміло використовувати </a:t>
            </a:r>
            <a:r>
              <a:rPr lang="uk-UA" sz="2400" dirty="0" err="1" smtClean="0"/>
              <a:t>резерви.що</a:t>
            </a:r>
            <a:r>
              <a:rPr lang="uk-UA" sz="2400" dirty="0" smtClean="0"/>
              <a:t> були у дитини,необхідно вирішити дві задачі.</a:t>
            </a:r>
          </a:p>
          <a:p>
            <a:pPr marL="0" indent="0">
              <a:buNone/>
            </a:pPr>
            <a:r>
              <a:rPr lang="uk-UA" sz="2400" dirty="0" smtClean="0"/>
              <a:t>1.Адаптувати дітей до роботи в школі і </a:t>
            </a:r>
            <a:r>
              <a:rPr lang="uk-UA" sz="2400" dirty="0" err="1" smtClean="0"/>
              <a:t>дома.навчити</a:t>
            </a:r>
            <a:r>
              <a:rPr lang="uk-UA" sz="2400" dirty="0" smtClean="0"/>
              <a:t> їх учитися, бути уважними, посидючими.</a:t>
            </a:r>
          </a:p>
          <a:p>
            <a:pPr marL="0" indent="0">
              <a:buNone/>
            </a:pPr>
            <a:r>
              <a:rPr lang="uk-UA" sz="2400" dirty="0" smtClean="0"/>
              <a:t>2. Необхідність психологічного вирівнювання дітей </a:t>
            </a:r>
            <a:r>
              <a:rPr lang="uk-UA" sz="2400" dirty="0" err="1" smtClean="0"/>
              <a:t>зпогляду</a:t>
            </a:r>
            <a:r>
              <a:rPr lang="uk-UA" sz="2400" dirty="0" smtClean="0"/>
              <a:t> їх готовності до навчання за рахунок підтягування відстаючих до добре встигаючих.</a:t>
            </a:r>
          </a:p>
          <a:p>
            <a:pPr marL="0" indent="0">
              <a:buNone/>
            </a:pPr>
            <a:r>
              <a:rPr lang="uk-UA" sz="2400" dirty="0" smtClean="0"/>
              <a:t>Для цього розглянемо особливості пізнавальних процесів особистості молодшого школяра і шляхи їх розвитку.</a:t>
            </a:r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291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Увага</a:t>
            </a:r>
            <a:endParaRPr lang="ru-RU" b="1" dirty="0" smtClean="0">
              <a:solidFill>
                <a:srgbClr val="FFFF00"/>
              </a:solidFill>
            </a:endParaRPr>
          </a:p>
        </p:txBody>
      </p:sp>
      <p:sp>
        <p:nvSpPr>
          <p:cNvPr id="6147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Увага сама по собі не є пізнавальнім </a:t>
            </a:r>
            <a:r>
              <a:rPr lang="uk-UA" dirty="0" err="1" smtClean="0"/>
              <a:t>процесом.Вона</a:t>
            </a:r>
            <a:r>
              <a:rPr lang="uk-UA" dirty="0" smtClean="0"/>
              <a:t> властива будь-якому пізнавальному процесу( сприйняттю. мисленню, </a:t>
            </a:r>
            <a:r>
              <a:rPr lang="uk-UA" dirty="0" err="1" smtClean="0"/>
              <a:t>пам</a:t>
            </a:r>
            <a:r>
              <a:rPr lang="el-GR" dirty="0" smtClean="0"/>
              <a:t>΄</a:t>
            </a:r>
            <a:r>
              <a:rPr lang="uk-UA" dirty="0" smtClean="0"/>
              <a:t>яті), виступає як форма,здатність організації цього процесу.</a:t>
            </a:r>
            <a:endParaRPr lang="ru-RU" dirty="0" smtClean="0"/>
          </a:p>
        </p:txBody>
      </p:sp>
      <p:sp>
        <p:nvSpPr>
          <p:cNvPr id="6148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Переважним видом уваги молодшого школяра на початку навчання є </a:t>
            </a:r>
            <a:r>
              <a:rPr lang="uk-UA" dirty="0" err="1" smtClean="0"/>
              <a:t>мимовільне.Реакція</a:t>
            </a:r>
            <a:r>
              <a:rPr lang="uk-UA" dirty="0" smtClean="0"/>
              <a:t> на все нове, яскраве,незвичайне. Сильна в цьому віці.</a:t>
            </a:r>
          </a:p>
          <a:p>
            <a:r>
              <a:rPr lang="uk-UA" dirty="0" smtClean="0"/>
              <a:t>Розвиток же довільної уваги тісно </a:t>
            </a:r>
            <a:r>
              <a:rPr lang="uk-UA" dirty="0" err="1" smtClean="0"/>
              <a:t>пов</a:t>
            </a:r>
            <a:r>
              <a:rPr lang="el-GR" dirty="0" smtClean="0"/>
              <a:t>΄</a:t>
            </a:r>
            <a:r>
              <a:rPr lang="uk-UA" dirty="0" err="1" smtClean="0"/>
              <a:t>язаний</a:t>
            </a:r>
            <a:r>
              <a:rPr lang="uk-UA" dirty="0" smtClean="0"/>
              <a:t> з розвитком відповідальності.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Ігри на розвиток уваги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7171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/>
              <a:t>1.Знайди два однакові предмети (серед 5 і більше).</a:t>
            </a:r>
          </a:p>
          <a:p>
            <a:pPr marL="0" indent="0">
              <a:buNone/>
            </a:pPr>
            <a:r>
              <a:rPr lang="uk-UA" sz="2400" dirty="0" smtClean="0"/>
              <a:t>2. Виключення зайвого ( серед 4-5 один зайвий, знайти його).</a:t>
            </a:r>
          </a:p>
          <a:p>
            <a:pPr marL="0" indent="0">
              <a:buNone/>
            </a:pPr>
            <a:r>
              <a:rPr lang="uk-UA" sz="2400" dirty="0" smtClean="0"/>
              <a:t>3.Викладання з паличок букви, цифри, візерунка, </a:t>
            </a:r>
            <a:r>
              <a:rPr lang="uk-UA" sz="2400" dirty="0" err="1" smtClean="0"/>
              <a:t>сілуету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r>
              <a:rPr lang="uk-UA" sz="2400" dirty="0" smtClean="0"/>
              <a:t>4.Малювання по клітинках,графічні диктанти.</a:t>
            </a:r>
          </a:p>
          <a:p>
            <a:pPr marL="0" indent="0">
              <a:buNone/>
            </a:pPr>
            <a:r>
              <a:rPr lang="uk-UA" sz="2400" dirty="0" smtClean="0"/>
              <a:t>5.Скільки чого? (предмети на задану букву, колір,форму).</a:t>
            </a:r>
          </a:p>
          <a:p>
            <a:pPr marL="0" indent="0">
              <a:buNone/>
            </a:pPr>
            <a:r>
              <a:rPr lang="uk-UA" sz="2400" dirty="0" smtClean="0"/>
              <a:t>6.Коректор(знайти і викреслити задану букву у тексті).</a:t>
            </a:r>
          </a:p>
          <a:p>
            <a:pPr marL="0" indent="0">
              <a:buNone/>
            </a:pPr>
            <a:r>
              <a:rPr lang="uk-UA" sz="2400" dirty="0" smtClean="0"/>
              <a:t>7.Їстівне-неїстівне (ловити м</a:t>
            </a:r>
            <a:r>
              <a:rPr lang="el-GR" sz="2400" dirty="0" smtClean="0"/>
              <a:t>΄</a:t>
            </a:r>
            <a:r>
              <a:rPr lang="uk-UA" sz="2400" dirty="0" err="1" smtClean="0"/>
              <a:t>яча</a:t>
            </a:r>
            <a:r>
              <a:rPr lang="uk-UA" sz="2400" dirty="0" smtClean="0"/>
              <a:t> або плескати в долоні).</a:t>
            </a:r>
          </a:p>
          <a:p>
            <a:pPr marL="0" indent="0">
              <a:buNone/>
            </a:pPr>
            <a:r>
              <a:rPr lang="uk-UA" sz="2400" dirty="0" smtClean="0"/>
              <a:t>8.Вухо-ніс (торкатися за </a:t>
            </a:r>
            <a:r>
              <a:rPr lang="uk-UA" sz="2400" dirty="0" err="1" smtClean="0"/>
              <a:t>командой</a:t>
            </a:r>
            <a:r>
              <a:rPr lang="uk-UA" sz="2400" dirty="0" smtClean="0"/>
              <a:t> вчителя, який навмисно допускає помилки).</a:t>
            </a:r>
          </a:p>
          <a:p>
            <a:pPr marL="0" indent="0">
              <a:buNone/>
            </a:pPr>
            <a:r>
              <a:rPr lang="uk-UA" sz="2400" dirty="0" smtClean="0"/>
              <a:t>9.Заборонений рух (який не можна повторювати,показуючи рухи ногами та руками).</a:t>
            </a:r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291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</a:rPr>
              <a:t>Пам</a:t>
            </a:r>
            <a:r>
              <a:rPr lang="el-GR" b="1" dirty="0" smtClean="0">
                <a:solidFill>
                  <a:srgbClr val="FF0000"/>
                </a:solidFill>
              </a:rPr>
              <a:t>΄</a:t>
            </a:r>
            <a:r>
              <a:rPr lang="uk-UA" b="1" dirty="0" smtClean="0">
                <a:solidFill>
                  <a:srgbClr val="FF0000"/>
                </a:solidFill>
              </a:rPr>
              <a:t>ять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6147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sz="1800" dirty="0" smtClean="0"/>
              <a:t>Великі зміни відбуваються в процесах </a:t>
            </a:r>
            <a:r>
              <a:rPr lang="uk-UA" sz="1800" dirty="0" err="1" smtClean="0"/>
              <a:t>пам</a:t>
            </a:r>
            <a:r>
              <a:rPr lang="el-GR" sz="1800" dirty="0" smtClean="0"/>
              <a:t>΄</a:t>
            </a:r>
            <a:r>
              <a:rPr lang="uk-UA" sz="1800" dirty="0" smtClean="0"/>
              <a:t>яті </a:t>
            </a:r>
            <a:r>
              <a:rPr lang="uk-UA" sz="1800" dirty="0" err="1" smtClean="0"/>
              <a:t>молодшего</a:t>
            </a:r>
            <a:r>
              <a:rPr lang="uk-UA" sz="1800" dirty="0" smtClean="0"/>
              <a:t> школяра.</a:t>
            </a:r>
          </a:p>
          <a:p>
            <a:r>
              <a:rPr lang="uk-UA" sz="1800" dirty="0" smtClean="0"/>
              <a:t>Деякі психологи </a:t>
            </a:r>
            <a:r>
              <a:rPr lang="uk-UA" sz="1800" dirty="0" err="1" smtClean="0"/>
              <a:t>ввіжають</a:t>
            </a:r>
            <a:r>
              <a:rPr lang="uk-UA" sz="1800" dirty="0" smtClean="0"/>
              <a:t>,що у дітей молодшого шкільного віку переважає механічне </a:t>
            </a:r>
            <a:r>
              <a:rPr lang="uk-UA" sz="1800" dirty="0" err="1" smtClean="0"/>
              <a:t>запам</a:t>
            </a:r>
            <a:r>
              <a:rPr lang="el-GR" sz="1800" dirty="0" smtClean="0"/>
              <a:t>΄</a:t>
            </a:r>
            <a:r>
              <a:rPr lang="uk-UA" sz="1800" dirty="0" err="1" smtClean="0"/>
              <a:t>ятовування</a:t>
            </a:r>
            <a:r>
              <a:rPr lang="uk-UA" sz="1800" dirty="0" smtClean="0"/>
              <a:t>,яке менш ефективне,ніж осмислене.</a:t>
            </a:r>
          </a:p>
          <a:p>
            <a:r>
              <a:rPr lang="uk-UA" sz="1800" dirty="0" smtClean="0"/>
              <a:t>Впродовж всього молодшого шкільного віку йде розвиток довільного і осмисленого </a:t>
            </a:r>
            <a:r>
              <a:rPr lang="uk-UA" sz="1800" dirty="0" err="1" smtClean="0"/>
              <a:t>запам</a:t>
            </a:r>
            <a:r>
              <a:rPr lang="el-GR" sz="1800" dirty="0" smtClean="0"/>
              <a:t>΄</a:t>
            </a:r>
            <a:r>
              <a:rPr lang="uk-UA" sz="1800" dirty="0" err="1" smtClean="0"/>
              <a:t>ятовування</a:t>
            </a:r>
            <a:r>
              <a:rPr lang="uk-UA" sz="1800" dirty="0" smtClean="0"/>
              <a:t>.</a:t>
            </a:r>
            <a:endParaRPr lang="ru-RU" sz="1800" dirty="0" smtClean="0"/>
          </a:p>
        </p:txBody>
      </p:sp>
      <p:sp>
        <p:nvSpPr>
          <p:cNvPr id="6148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2"/>
            <a:r>
              <a:rPr lang="uk-UA" sz="2400" b="1" dirty="0" smtClean="0">
                <a:solidFill>
                  <a:srgbClr val="00B050"/>
                </a:solidFill>
              </a:rPr>
              <a:t>Ступені </a:t>
            </a:r>
            <a:r>
              <a:rPr lang="uk-UA" sz="2400" b="1" dirty="0" err="1" smtClean="0">
                <a:solidFill>
                  <a:srgbClr val="00B050"/>
                </a:solidFill>
              </a:rPr>
              <a:t>запам</a:t>
            </a:r>
            <a:r>
              <a:rPr lang="el-GR" sz="2400" b="1" dirty="0" smtClean="0">
                <a:solidFill>
                  <a:srgbClr val="00B050"/>
                </a:solidFill>
              </a:rPr>
              <a:t>΄</a:t>
            </a:r>
            <a:r>
              <a:rPr lang="uk-UA" sz="2400" b="1" dirty="0" err="1" smtClean="0">
                <a:solidFill>
                  <a:srgbClr val="00B050"/>
                </a:solidFill>
              </a:rPr>
              <a:t>ятовування</a:t>
            </a:r>
            <a:endParaRPr lang="uk-UA" sz="2400" b="1" dirty="0" smtClean="0">
              <a:solidFill>
                <a:srgbClr val="00B050"/>
              </a:solidFill>
            </a:endParaRPr>
          </a:p>
          <a:p>
            <a:r>
              <a:rPr lang="uk-UA" sz="2000" dirty="0" smtClean="0"/>
              <a:t>Просте багаторазове читання</a:t>
            </a:r>
          </a:p>
          <a:p>
            <a:r>
              <a:rPr lang="uk-UA" sz="2000" dirty="0" smtClean="0"/>
              <a:t>Різноманітність читання.</a:t>
            </a:r>
          </a:p>
          <a:p>
            <a:r>
              <a:rPr lang="uk-UA" sz="2000" dirty="0" smtClean="0"/>
              <a:t>Особливе  завдання (повернення до прочитаних частин тексту з метою з</a:t>
            </a:r>
            <a:r>
              <a:rPr lang="el-GR" sz="2000" dirty="0" smtClean="0"/>
              <a:t>΄</a:t>
            </a:r>
            <a:r>
              <a:rPr lang="uk-UA" sz="2000" dirty="0" err="1" smtClean="0"/>
              <a:t>ясування</a:t>
            </a:r>
            <a:r>
              <a:rPr lang="uk-UA" sz="2000" dirty="0" smtClean="0"/>
              <a:t> їх змісту).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104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Характеристика тип</a:t>
            </a:r>
            <a:r>
              <a:rPr lang="uk-UA" dirty="0" smtClean="0">
                <a:solidFill>
                  <a:srgbClr val="FF0000"/>
                </a:solidFill>
              </a:rPr>
              <a:t>і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 err="1" smtClean="0">
                <a:solidFill>
                  <a:srgbClr val="FF0000"/>
                </a:solidFill>
              </a:rPr>
              <a:t>пам</a:t>
            </a:r>
            <a:r>
              <a:rPr lang="el-GR" dirty="0" smtClean="0">
                <a:solidFill>
                  <a:srgbClr val="FF0000"/>
                </a:solidFill>
              </a:rPr>
              <a:t>΄</a:t>
            </a:r>
            <a:r>
              <a:rPr lang="ru-RU" dirty="0" err="1" smtClean="0">
                <a:solidFill>
                  <a:srgbClr val="FF0000"/>
                </a:solidFill>
              </a:rPr>
              <a:t>яті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молодшого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школярв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err="1" smtClean="0"/>
              <a:t>Пам</a:t>
            </a:r>
            <a:r>
              <a:rPr lang="el-GR" sz="2400" dirty="0" smtClean="0"/>
              <a:t>΄</a:t>
            </a:r>
            <a:r>
              <a:rPr lang="uk-UA" sz="2400" dirty="0" smtClean="0"/>
              <a:t>ять може бути зоровою, слуховою, емоційною, </a:t>
            </a:r>
            <a:r>
              <a:rPr lang="uk-UA" sz="2400" dirty="0" err="1" smtClean="0"/>
              <a:t>руховою.На</a:t>
            </a:r>
            <a:r>
              <a:rPr lang="uk-UA" sz="2400" dirty="0" smtClean="0"/>
              <a:t> початку шкільного навчання переважає механічна </a:t>
            </a:r>
            <a:r>
              <a:rPr lang="uk-UA" sz="2400" dirty="0" err="1" smtClean="0"/>
              <a:t>пам</a:t>
            </a:r>
            <a:r>
              <a:rPr lang="el-GR" sz="2400" dirty="0" smtClean="0"/>
              <a:t>΄</a:t>
            </a:r>
            <a:r>
              <a:rPr lang="ru-RU" sz="2400" dirty="0" err="1" smtClean="0"/>
              <a:t>ять.Діти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запам</a:t>
            </a:r>
            <a:r>
              <a:rPr lang="el-GR" sz="2400" dirty="0" smtClean="0"/>
              <a:t>΄</a:t>
            </a:r>
            <a:r>
              <a:rPr lang="ru-RU" sz="2400" dirty="0" err="1" smtClean="0"/>
              <a:t>ятовують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</a:t>
            </a:r>
            <a:r>
              <a:rPr lang="ru-RU" sz="2400" dirty="0" smtClean="0"/>
              <a:t> за </a:t>
            </a:r>
            <a:r>
              <a:rPr lang="ru-RU" sz="2400" dirty="0" err="1" smtClean="0"/>
              <a:t>рахунок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багатократних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повторень.У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школяра повинно </a:t>
            </a:r>
            <a:r>
              <a:rPr lang="ru-RU" sz="2400" dirty="0" err="1" smtClean="0"/>
              <a:t>входити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осмислено</a:t>
            </a:r>
            <a:r>
              <a:rPr lang="uk-UA" sz="2400" dirty="0" smtClean="0"/>
              <a:t>ї логічної </a:t>
            </a:r>
            <a:r>
              <a:rPr lang="uk-UA" sz="2400" dirty="0" err="1" smtClean="0"/>
              <a:t>пам</a:t>
            </a:r>
            <a:r>
              <a:rPr lang="el-GR" sz="2400" dirty="0" smtClean="0"/>
              <a:t>΄</a:t>
            </a:r>
            <a:r>
              <a:rPr lang="uk-UA" sz="2400" dirty="0" smtClean="0"/>
              <a:t>яті,яка покращується за рахунок опанування різних допоміжних засобів, прийомів і способів </a:t>
            </a:r>
            <a:r>
              <a:rPr lang="uk-UA" sz="2400" dirty="0" err="1" smtClean="0"/>
              <a:t>запам</a:t>
            </a:r>
            <a:r>
              <a:rPr lang="el-GR" sz="2400" dirty="0" smtClean="0"/>
              <a:t>΄</a:t>
            </a:r>
            <a:r>
              <a:rPr lang="uk-UA" sz="2400" dirty="0" err="1" smtClean="0"/>
              <a:t>ятовування</a:t>
            </a:r>
            <a:r>
              <a:rPr lang="uk-UA" sz="2400" dirty="0" smtClean="0"/>
              <a:t> і пригадування.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8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</a:rPr>
              <a:t>Особливості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</a:rPr>
              <a:t>пам</a:t>
            </a:r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</a:rPr>
              <a:t>΄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</a:rPr>
              <a:t>ят</a:t>
            </a:r>
            <a:r>
              <a:rPr lang="uk-UA" sz="4000" dirty="0" smtClean="0">
                <a:solidFill>
                  <a:schemeClr val="accent6">
                    <a:lumMod val="75000"/>
                  </a:schemeClr>
                </a:solidFill>
              </a:rPr>
              <a:t>і молодших школярів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err="1" smtClean="0"/>
              <a:t>Запам</a:t>
            </a:r>
            <a:r>
              <a:rPr lang="el-GR" dirty="0" smtClean="0"/>
              <a:t>΄</a:t>
            </a:r>
            <a:r>
              <a:rPr lang="uk-UA" dirty="0" err="1" smtClean="0"/>
              <a:t>ятовування</a:t>
            </a:r>
            <a:r>
              <a:rPr lang="uk-UA" dirty="0" smtClean="0"/>
              <a:t> за допомогою наочності.</a:t>
            </a:r>
          </a:p>
          <a:p>
            <a:r>
              <a:rPr lang="uk-UA" dirty="0" smtClean="0"/>
              <a:t>Краще </a:t>
            </a:r>
            <a:r>
              <a:rPr lang="uk-UA" dirty="0" err="1" smtClean="0"/>
              <a:t>запам</a:t>
            </a:r>
            <a:r>
              <a:rPr lang="el-GR" dirty="0" smtClean="0"/>
              <a:t>΄</a:t>
            </a:r>
            <a:r>
              <a:rPr lang="uk-UA" dirty="0" err="1" smtClean="0"/>
              <a:t>ятовування</a:t>
            </a:r>
            <a:r>
              <a:rPr lang="uk-UA" dirty="0" smtClean="0"/>
              <a:t> слів-іменників,ніж слова,що позначають абстрактні поняття.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Діти справляються з такими важкими прийомами </a:t>
            </a:r>
            <a:r>
              <a:rPr lang="uk-UA" dirty="0" err="1" smtClean="0"/>
              <a:t>замап</a:t>
            </a:r>
            <a:r>
              <a:rPr lang="el-GR" dirty="0" smtClean="0"/>
              <a:t>΄</a:t>
            </a:r>
            <a:r>
              <a:rPr lang="uk-UA" dirty="0" err="1" smtClean="0"/>
              <a:t>ятовування</a:t>
            </a:r>
            <a:r>
              <a:rPr lang="uk-UA" dirty="0" smtClean="0"/>
              <a:t> як співвідношення,поділ на частині тексту,якщо при цьому  є опора на наочність,наприклад, на відповідні ілюстрації.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87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Ігри на розвиток </a:t>
            </a:r>
            <a:r>
              <a:rPr lang="uk-UA" dirty="0" err="1" smtClean="0">
                <a:solidFill>
                  <a:srgbClr val="FFC000"/>
                </a:solidFill>
              </a:rPr>
              <a:t>пам</a:t>
            </a:r>
            <a:r>
              <a:rPr lang="el-GR" dirty="0" smtClean="0">
                <a:solidFill>
                  <a:srgbClr val="FFC000"/>
                </a:solidFill>
              </a:rPr>
              <a:t>΄</a:t>
            </a:r>
            <a:r>
              <a:rPr lang="uk-UA" dirty="0" smtClean="0">
                <a:solidFill>
                  <a:srgbClr val="FFC000"/>
                </a:solidFill>
              </a:rPr>
              <a:t>яті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sz="2400" dirty="0" smtClean="0"/>
              <a:t>Що зникло?(прибирання одного предмету з наступним запитанням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r>
              <a:rPr lang="uk-UA" dirty="0" smtClean="0"/>
              <a:t>Що змінилося? </a:t>
            </a:r>
          </a:p>
          <a:p>
            <a:pPr marL="0" indent="0">
              <a:buNone/>
            </a:pPr>
            <a:r>
              <a:rPr lang="uk-UA" dirty="0" err="1" smtClean="0"/>
              <a:t>Запам</a:t>
            </a:r>
            <a:r>
              <a:rPr lang="el-GR" dirty="0" smtClean="0"/>
              <a:t>΄</a:t>
            </a:r>
            <a:r>
              <a:rPr lang="uk-UA" dirty="0" err="1" smtClean="0"/>
              <a:t>ятай</a:t>
            </a:r>
            <a:r>
              <a:rPr lang="uk-UA" dirty="0" smtClean="0"/>
              <a:t> і відтвори.</a:t>
            </a:r>
          </a:p>
          <a:p>
            <a:pPr marL="0" indent="0">
              <a:buNone/>
            </a:pPr>
            <a:r>
              <a:rPr lang="uk-UA" dirty="0" smtClean="0"/>
              <a:t>( числа. Слова).</a:t>
            </a:r>
          </a:p>
          <a:p>
            <a:pPr marL="0" indent="0">
              <a:buNone/>
            </a:pPr>
            <a:r>
              <a:rPr lang="uk-UA" dirty="0" smtClean="0"/>
              <a:t>Ланцюжок дій (при </a:t>
            </a:r>
            <a:r>
              <a:rPr lang="uk-UA" dirty="0" err="1" smtClean="0"/>
              <a:t>запам</a:t>
            </a:r>
            <a:r>
              <a:rPr lang="el-GR" dirty="0" smtClean="0"/>
              <a:t>΄</a:t>
            </a:r>
            <a:r>
              <a:rPr lang="uk-UA" dirty="0" err="1" smtClean="0"/>
              <a:t>ятовуванні</a:t>
            </a:r>
            <a:r>
              <a:rPr lang="uk-UA" dirty="0" smtClean="0"/>
              <a:t> фраз).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Переказ</a:t>
            </a:r>
          </a:p>
          <a:p>
            <a:r>
              <a:rPr lang="uk-UA" dirty="0" smtClean="0"/>
              <a:t>Художник( малюк грає роль </a:t>
            </a:r>
            <a:r>
              <a:rPr lang="uk-UA" dirty="0" err="1" smtClean="0"/>
              <a:t>художника.Уважно</a:t>
            </a:r>
            <a:r>
              <a:rPr lang="uk-UA" dirty="0" smtClean="0"/>
              <a:t> розглядує того, кого </a:t>
            </a:r>
            <a:r>
              <a:rPr lang="uk-UA" dirty="0" err="1" smtClean="0"/>
              <a:t>малюватиме.Потім</a:t>
            </a:r>
            <a:r>
              <a:rPr lang="uk-UA" dirty="0" smtClean="0"/>
              <a:t> відвертається і дає його словесний </a:t>
            </a:r>
            <a:r>
              <a:rPr lang="uk-UA" dirty="0" err="1" smtClean="0"/>
              <a:t>портрет.Можна</a:t>
            </a:r>
            <a:r>
              <a:rPr lang="uk-UA" dirty="0" smtClean="0"/>
              <a:t> використовувати іграшки.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371346"/>
      </p:ext>
    </p:extLst>
  </p:cSld>
  <p:clrMapOvr>
    <a:masterClrMapping/>
  </p:clrMapOvr>
</p:sld>
</file>

<file path=ppt/theme/theme1.xml><?xml version="1.0" encoding="utf-8"?>
<a:theme xmlns:a="http://schemas.openxmlformats.org/drawingml/2006/main" name="1217__Od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1217__Od</Template>
  <TotalTime>240</TotalTime>
  <Words>1041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1217__Od</vt:lpstr>
      <vt:lpstr>Особливості розвитку і вивчення пізнавальних процесів у молодших школярів  Підготувала вчитель 1 категорії МЗШ №91 Дубровська  О.С.ООоооО,С,</vt:lpstr>
      <vt:lpstr>Теоретичні аспекти діагностики рівня розвитку пізнавальної сфери молодшого школяра</vt:lpstr>
      <vt:lpstr> На  уроках,наприклад, дитині з перших днів навчання необхідно протягом тривалого часу зберігати підвищену увагу. Бути досить посидючою, сприймати і добре запам΄ятовувати все те, Що говорить вчитель.</vt:lpstr>
      <vt:lpstr>Увага</vt:lpstr>
      <vt:lpstr>Ігри на розвиток уваги</vt:lpstr>
      <vt:lpstr>Пам΄ять</vt:lpstr>
      <vt:lpstr>Характеристика типів пам΄яті молодшого школярв</vt:lpstr>
      <vt:lpstr>Особливості пам΄яті молодших школярів</vt:lpstr>
      <vt:lpstr>Ігри на розвиток пам΄яті</vt:lpstr>
      <vt:lpstr>Мислення</vt:lpstr>
      <vt:lpstr>Розвиток мислення</vt:lpstr>
      <vt:lpstr>Етапи формування  навчальної діяльності</vt:lpstr>
      <vt:lpstr>Уява</vt:lpstr>
      <vt:lpstr>Розвиток уяви</vt:lpstr>
      <vt:lpstr>Висновки</vt:lpstr>
      <vt:lpstr>Успіхів вам у роботі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розвитку і вивчення пізнавальних процесів у молодших школярів  Підготувала вчитель 1 категорії МЗШ №91 Дубровська О,С,</dc:title>
  <dc:creator>Женя</dc:creator>
  <cp:lastModifiedBy>Женя</cp:lastModifiedBy>
  <cp:revision>31</cp:revision>
  <dcterms:created xsi:type="dcterms:W3CDTF">2013-02-12T18:36:19Z</dcterms:created>
  <dcterms:modified xsi:type="dcterms:W3CDTF">2013-02-15T18:30:29Z</dcterms:modified>
</cp:coreProperties>
</file>